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40"/>
  </p:notesMasterIdLst>
  <p:handoutMasterIdLst>
    <p:handoutMasterId r:id="rId41"/>
  </p:handoutMasterIdLst>
  <p:sldIdLst>
    <p:sldId id="402" r:id="rId2"/>
    <p:sldId id="403" r:id="rId3"/>
    <p:sldId id="404" r:id="rId4"/>
    <p:sldId id="405" r:id="rId5"/>
    <p:sldId id="407" r:id="rId6"/>
    <p:sldId id="439" r:id="rId7"/>
    <p:sldId id="406" r:id="rId8"/>
    <p:sldId id="408" r:id="rId9"/>
    <p:sldId id="409" r:id="rId10"/>
    <p:sldId id="440" r:id="rId11"/>
    <p:sldId id="441" r:id="rId12"/>
    <p:sldId id="442" r:id="rId13"/>
    <p:sldId id="443" r:id="rId14"/>
    <p:sldId id="448" r:id="rId15"/>
    <p:sldId id="444" r:id="rId16"/>
    <p:sldId id="445" r:id="rId17"/>
    <p:sldId id="446" r:id="rId18"/>
    <p:sldId id="447" r:id="rId19"/>
    <p:sldId id="410" r:id="rId20"/>
    <p:sldId id="411" r:id="rId21"/>
    <p:sldId id="412" r:id="rId22"/>
    <p:sldId id="449" r:id="rId23"/>
    <p:sldId id="414" r:id="rId24"/>
    <p:sldId id="415" r:id="rId25"/>
    <p:sldId id="416" r:id="rId26"/>
    <p:sldId id="450" r:id="rId27"/>
    <p:sldId id="418" r:id="rId28"/>
    <p:sldId id="420" r:id="rId29"/>
    <p:sldId id="421" r:id="rId30"/>
    <p:sldId id="422" r:id="rId31"/>
    <p:sldId id="423" r:id="rId32"/>
    <p:sldId id="426" r:id="rId33"/>
    <p:sldId id="425" r:id="rId34"/>
    <p:sldId id="438" r:id="rId35"/>
    <p:sldId id="428" r:id="rId36"/>
    <p:sldId id="429" r:id="rId37"/>
    <p:sldId id="430" r:id="rId38"/>
    <p:sldId id="437" r:id="rId39"/>
  </p:sldIdLst>
  <p:sldSz cx="9144000" cy="6858000" type="screen4x3"/>
  <p:notesSz cx="6985000" cy="92837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33"/>
    <a:srgbClr val="0000FF"/>
    <a:srgbClr val="3333FF"/>
    <a:srgbClr val="000000"/>
    <a:srgbClr val="8C6484"/>
    <a:srgbClr val="340000"/>
    <a:srgbClr val="CC99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98" autoAdjust="0"/>
    <p:restoredTop sz="78826" autoAdjust="0"/>
  </p:normalViewPr>
  <p:slideViewPr>
    <p:cSldViewPr>
      <p:cViewPr varScale="1">
        <p:scale>
          <a:sx n="85" d="100"/>
          <a:sy n="85" d="100"/>
        </p:scale>
        <p:origin x="24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5046"/>
    </p:cViewPr>
  </p:sorterViewPr>
  <p:notesViewPr>
    <p:cSldViewPr>
      <p:cViewPr varScale="1">
        <p:scale>
          <a:sx n="119" d="100"/>
          <a:sy n="119" d="100"/>
        </p:scale>
        <p:origin x="-2128" y="-96"/>
      </p:cViewPr>
      <p:guideLst>
        <p:guide orient="horz" pos="2924"/>
        <p:guide pos="22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accent2"/>
        </a:solidFill>
      </dgm:spPr>
      <dgm:t>
        <a:bodyPr/>
        <a:lstStyle/>
        <a:p>
          <a:r>
            <a:rPr lang="en-US" b="0" dirty="0" smtClean="0">
              <a:solidFill>
                <a:schemeClr val="bg1"/>
              </a:solidFill>
              <a:effectLst>
                <a:outerShdw blurRad="38100" dist="38100" dir="2700000" algn="tl">
                  <a:srgbClr val="000000">
                    <a:alpha val="43137"/>
                  </a:srgbClr>
                </a:outerShdw>
              </a:effectLst>
            </a:rPr>
            <a:t>primary key</a:t>
          </a:r>
          <a:endParaRPr lang="en-US" b="0" dirty="0">
            <a:solidFill>
              <a:schemeClr val="bg1"/>
            </a:solidFill>
            <a:effectLst>
              <a:outerShdw blurRad="38100" dist="38100" dir="2700000" algn="tl">
                <a:srgbClr val="000000">
                  <a:alpha val="43137"/>
                </a:srgbClr>
              </a:outerShdw>
            </a:effectLst>
          </a:endParaRPr>
        </a:p>
      </dgm:t>
    </dgm:pt>
    <dgm:pt modelId="{74B8D275-1E17-FD4C-814C-3347AF1877DF}" type="parTrans" cxnId="{9B3416D1-1578-114D-8547-7C210DC07B55}">
      <dgm:prSet/>
      <dgm:spPr/>
      <dgm:t>
        <a:bodyPr/>
        <a:lstStyle/>
        <a:p>
          <a:endParaRPr lang="en-US">
            <a:effectLst>
              <a:outerShdw blurRad="38100" dist="38100" dir="2700000" algn="tl">
                <a:srgbClr val="000000">
                  <a:alpha val="43137"/>
                </a:srgbClr>
              </a:outerShdw>
            </a:effectLst>
          </a:endParaRPr>
        </a:p>
      </dgm:t>
    </dgm:pt>
    <dgm:pt modelId="{A1E1F4CE-2043-E241-BEC9-1236E9B85CB0}" type="sibTrans" cxnId="{9B3416D1-1578-114D-8547-7C210DC07B55}">
      <dgm:prSet/>
      <dgm:spPr/>
      <dgm:t>
        <a:bodyPr/>
        <a:lstStyle/>
        <a:p>
          <a:endParaRPr lang="en-US">
            <a:effectLst>
              <a:outerShdw blurRad="38100" dist="38100" dir="2700000" algn="tl">
                <a:srgbClr val="000000">
                  <a:alpha val="43137"/>
                </a:srgbClr>
              </a:outerShdw>
            </a:effectLst>
          </a:endParaRPr>
        </a:p>
      </dgm:t>
    </dgm:pt>
    <dgm:pt modelId="{EF9B3BB3-B38C-6344-831A-2406473EBB4E}">
      <dgm:prSet/>
      <dgm:spPr/>
      <dgm:t>
        <a:bodyPr/>
        <a:lstStyle/>
        <a:p>
          <a:r>
            <a:rPr lang="en-US" dirty="0" smtClean="0">
              <a:effectLst>
                <a:outerShdw blurRad="38100" dist="38100" dir="2700000" algn="tl">
                  <a:srgbClr val="000000">
                    <a:alpha val="43137"/>
                  </a:srgbClr>
                </a:outerShdw>
              </a:effectLst>
            </a:rPr>
            <a:t>uniquely identifies a row</a:t>
          </a:r>
          <a:endParaRPr lang="en-US" dirty="0">
            <a:effectLst>
              <a:outerShdw blurRad="38100" dist="38100" dir="2700000" algn="tl">
                <a:srgbClr val="000000">
                  <a:alpha val="43137"/>
                </a:srgbClr>
              </a:outerShdw>
            </a:effectLst>
          </a:endParaRPr>
        </a:p>
      </dgm:t>
    </dgm:pt>
    <dgm:pt modelId="{6A63971D-508F-6F40-9D2F-8E7B6E1C97E7}" type="parTrans" cxnId="{3941F270-D771-6149-A047-E7C95B3F99C0}">
      <dgm:prSet/>
      <dgm:spPr/>
      <dgm:t>
        <a:bodyPr/>
        <a:lstStyle/>
        <a:p>
          <a:endParaRPr lang="en-US">
            <a:effectLst>
              <a:outerShdw blurRad="38100" dist="38100" dir="2700000" algn="tl">
                <a:srgbClr val="000000">
                  <a:alpha val="43137"/>
                </a:srgbClr>
              </a:outerShdw>
            </a:effectLst>
          </a:endParaRPr>
        </a:p>
      </dgm:t>
    </dgm:pt>
    <dgm:pt modelId="{EB2408E5-286D-2D46-895C-0784FBA931F5}" type="sibTrans" cxnId="{3941F270-D771-6149-A047-E7C95B3F99C0}">
      <dgm:prSet/>
      <dgm:spPr/>
      <dgm:t>
        <a:bodyPr/>
        <a:lstStyle/>
        <a:p>
          <a:endParaRPr lang="en-US">
            <a:effectLst>
              <a:outerShdw blurRad="38100" dist="38100" dir="2700000" algn="tl">
                <a:srgbClr val="000000">
                  <a:alpha val="43137"/>
                </a:srgbClr>
              </a:outerShdw>
            </a:effectLst>
          </a:endParaRPr>
        </a:p>
      </dgm:t>
    </dgm:pt>
    <dgm:pt modelId="{450E551F-B2B5-1B45-9418-67C5348E9471}">
      <dgm:prSet/>
      <dgm:spPr/>
      <dgm:t>
        <a:bodyPr/>
        <a:lstStyle/>
        <a:p>
          <a:r>
            <a:rPr lang="en-US" dirty="0" smtClean="0">
              <a:effectLst>
                <a:outerShdw blurRad="38100" dist="38100" dir="2700000" algn="tl">
                  <a:srgbClr val="000000">
                    <a:alpha val="43137"/>
                  </a:srgbClr>
                </a:outerShdw>
              </a:effectLst>
            </a:rPr>
            <a:t>consists of one or more column names</a:t>
          </a:r>
          <a:endParaRPr lang="en-US" dirty="0">
            <a:effectLst>
              <a:outerShdw blurRad="38100" dist="38100" dir="2700000" algn="tl">
                <a:srgbClr val="000000">
                  <a:alpha val="43137"/>
                </a:srgbClr>
              </a:outerShdw>
            </a:effectLst>
          </a:endParaRPr>
        </a:p>
      </dgm:t>
    </dgm:pt>
    <dgm:pt modelId="{732A81FF-E3A8-6348-98E9-8AF42CF3B3A5}" type="parTrans" cxnId="{650EB436-1DC2-E84A-9D92-BAD0463DBDA9}">
      <dgm:prSet/>
      <dgm:spPr/>
      <dgm:t>
        <a:bodyPr/>
        <a:lstStyle/>
        <a:p>
          <a:endParaRPr lang="en-US">
            <a:effectLst>
              <a:outerShdw blurRad="38100" dist="38100" dir="2700000" algn="tl">
                <a:srgbClr val="000000">
                  <a:alpha val="43137"/>
                </a:srgbClr>
              </a:outerShdw>
            </a:effectLst>
          </a:endParaRPr>
        </a:p>
      </dgm:t>
    </dgm:pt>
    <dgm:pt modelId="{7067ED53-E96F-0347-AFF8-2D182BC9A3B3}" type="sibTrans" cxnId="{650EB436-1DC2-E84A-9D92-BAD0463DBDA9}">
      <dgm:prSet/>
      <dgm:spPr/>
      <dgm:t>
        <a:bodyPr/>
        <a:lstStyle/>
        <a:p>
          <a:endParaRPr lang="en-US">
            <a:effectLst>
              <a:outerShdw blurRad="38100" dist="38100" dir="2700000" algn="tl">
                <a:srgbClr val="000000">
                  <a:alpha val="43137"/>
                </a:srgbClr>
              </a:outerShdw>
            </a:effectLst>
          </a:endParaRPr>
        </a:p>
      </dgm:t>
    </dgm:pt>
    <dgm:pt modelId="{FEE7987C-C3D3-534F-9A41-A79AA57ADF81}">
      <dgm:prSet/>
      <dgm:spPr>
        <a:solidFill>
          <a:schemeClr val="accent2"/>
        </a:solidFill>
      </dgm:spPr>
      <dgm:t>
        <a:bodyPr/>
        <a:lstStyle/>
        <a:p>
          <a:r>
            <a:rPr lang="en-US" dirty="0" smtClean="0">
              <a:solidFill>
                <a:schemeClr val="bg1"/>
              </a:solidFill>
              <a:effectLst>
                <a:outerShdw blurRad="38100" dist="38100" dir="2700000" algn="tl">
                  <a:srgbClr val="000000">
                    <a:alpha val="43137"/>
                  </a:srgbClr>
                </a:outerShdw>
              </a:effectLst>
            </a:rPr>
            <a:t>foreign key</a:t>
          </a:r>
          <a:endParaRPr lang="en-US" dirty="0">
            <a:solidFill>
              <a:schemeClr val="bg1"/>
            </a:solidFill>
            <a:effectLst>
              <a:outerShdw blurRad="38100" dist="38100" dir="2700000" algn="tl">
                <a:srgbClr val="000000">
                  <a:alpha val="43137"/>
                </a:srgbClr>
              </a:outerShdw>
            </a:effectLst>
          </a:endParaRPr>
        </a:p>
      </dgm:t>
    </dgm:pt>
    <dgm:pt modelId="{1A46FF6C-FF52-4B47-9351-28D86502DBB5}" type="parTrans" cxnId="{448E861B-F25A-6E45-8D41-983E692F4AD2}">
      <dgm:prSet/>
      <dgm:spPr/>
      <dgm:t>
        <a:bodyPr/>
        <a:lstStyle/>
        <a:p>
          <a:endParaRPr lang="en-US">
            <a:effectLst>
              <a:outerShdw blurRad="38100" dist="38100" dir="2700000" algn="tl">
                <a:srgbClr val="000000">
                  <a:alpha val="43137"/>
                </a:srgbClr>
              </a:outerShdw>
            </a:effectLst>
          </a:endParaRPr>
        </a:p>
      </dgm:t>
    </dgm:pt>
    <dgm:pt modelId="{08680945-1699-A440-970F-3B94C1FC6B46}" type="sibTrans" cxnId="{448E861B-F25A-6E45-8D41-983E692F4AD2}">
      <dgm:prSet/>
      <dgm:spPr/>
      <dgm:t>
        <a:bodyPr/>
        <a:lstStyle/>
        <a:p>
          <a:endParaRPr lang="en-US">
            <a:effectLst>
              <a:outerShdw blurRad="38100" dist="38100" dir="2700000" algn="tl">
                <a:srgbClr val="000000">
                  <a:alpha val="43137"/>
                </a:srgbClr>
              </a:outerShdw>
            </a:effectLst>
          </a:endParaRPr>
        </a:p>
      </dgm:t>
    </dgm:pt>
    <dgm:pt modelId="{49307335-3BB3-F64A-8AEB-6EC1950CFF51}">
      <dgm:prSet/>
      <dgm:spPr/>
      <dgm:t>
        <a:bodyPr/>
        <a:lstStyle/>
        <a:p>
          <a:r>
            <a:rPr lang="en-US" dirty="0" smtClean="0">
              <a:effectLst>
                <a:outerShdw blurRad="38100" dist="38100" dir="2700000" algn="tl">
                  <a:srgbClr val="000000">
                    <a:alpha val="43137"/>
                  </a:srgbClr>
                </a:outerShdw>
              </a:effectLst>
            </a:rPr>
            <a:t>links one table to attributes in another</a:t>
          </a:r>
          <a:endParaRPr lang="en-US" dirty="0">
            <a:effectLst>
              <a:outerShdw blurRad="38100" dist="38100" dir="2700000" algn="tl">
                <a:srgbClr val="000000">
                  <a:alpha val="43137"/>
                </a:srgbClr>
              </a:outerShdw>
            </a:effectLst>
          </a:endParaRPr>
        </a:p>
      </dgm:t>
    </dgm:pt>
    <dgm:pt modelId="{81985D14-D57F-B646-B520-143E236C02F5}" type="parTrans" cxnId="{0CF3942B-E78E-4040-B249-DC807BF366A0}">
      <dgm:prSet/>
      <dgm:spPr/>
      <dgm:t>
        <a:bodyPr/>
        <a:lstStyle/>
        <a:p>
          <a:endParaRPr lang="en-US">
            <a:effectLst>
              <a:outerShdw blurRad="38100" dist="38100" dir="2700000" algn="tl">
                <a:srgbClr val="000000">
                  <a:alpha val="43137"/>
                </a:srgbClr>
              </a:outerShdw>
            </a:effectLst>
          </a:endParaRPr>
        </a:p>
      </dgm:t>
    </dgm:pt>
    <dgm:pt modelId="{130B7B32-7051-E046-971B-58503982C1EA}" type="sibTrans" cxnId="{0CF3942B-E78E-4040-B249-DC807BF366A0}">
      <dgm:prSet/>
      <dgm:spPr/>
      <dgm:t>
        <a:bodyPr/>
        <a:lstStyle/>
        <a:p>
          <a:endParaRPr lang="en-US">
            <a:effectLst>
              <a:outerShdw blurRad="38100" dist="38100" dir="2700000" algn="tl">
                <a:srgbClr val="000000">
                  <a:alpha val="43137"/>
                </a:srgbClr>
              </a:outerShdw>
            </a:effectLst>
          </a:endParaRPr>
        </a:p>
      </dgm:t>
    </dgm:pt>
    <dgm:pt modelId="{623B05B2-1965-A44C-B5FB-1C8235B2B6E9}">
      <dgm:prSet/>
      <dgm:spPr>
        <a:solidFill>
          <a:schemeClr val="accent2"/>
        </a:solidFill>
      </dgm:spPr>
      <dgm:t>
        <a:bodyPr/>
        <a:lstStyle/>
        <a:p>
          <a:r>
            <a:rPr lang="en-US" dirty="0" smtClean="0">
              <a:solidFill>
                <a:schemeClr val="bg1"/>
              </a:solidFill>
              <a:effectLst>
                <a:outerShdw blurRad="38100" dist="38100" dir="2700000" algn="tl">
                  <a:srgbClr val="000000">
                    <a:alpha val="43137"/>
                  </a:srgbClr>
                </a:outerShdw>
              </a:effectLst>
            </a:rPr>
            <a:t>view / virtual table</a:t>
          </a:r>
          <a:endParaRPr lang="en-US" dirty="0">
            <a:solidFill>
              <a:schemeClr val="bg1"/>
            </a:solidFill>
            <a:effectLst>
              <a:outerShdw blurRad="38100" dist="38100" dir="2700000" algn="tl">
                <a:srgbClr val="000000">
                  <a:alpha val="43137"/>
                </a:srgbClr>
              </a:outerShdw>
            </a:effectLst>
          </a:endParaRPr>
        </a:p>
      </dgm:t>
    </dgm:pt>
    <dgm:pt modelId="{A2E0D334-3F66-5E42-891D-5440ABA8881C}" type="parTrans" cxnId="{AD2C400F-7A56-6C4C-841B-63D2F2685C25}">
      <dgm:prSet/>
      <dgm:spPr/>
      <dgm:t>
        <a:bodyPr/>
        <a:lstStyle/>
        <a:p>
          <a:endParaRPr lang="en-US">
            <a:effectLst>
              <a:outerShdw blurRad="38100" dist="38100" dir="2700000" algn="tl">
                <a:srgbClr val="000000">
                  <a:alpha val="43137"/>
                </a:srgbClr>
              </a:outerShdw>
            </a:effectLst>
          </a:endParaRPr>
        </a:p>
      </dgm:t>
    </dgm:pt>
    <dgm:pt modelId="{B17BB5AB-0A02-B146-83CA-A3B7ADA017CC}" type="sibTrans" cxnId="{AD2C400F-7A56-6C4C-841B-63D2F2685C25}">
      <dgm:prSet/>
      <dgm:spPr/>
      <dgm:t>
        <a:bodyPr/>
        <a:lstStyle/>
        <a:p>
          <a:endParaRPr lang="en-US">
            <a:effectLst>
              <a:outerShdw blurRad="38100" dist="38100" dir="2700000" algn="tl">
                <a:srgbClr val="000000">
                  <a:alpha val="43137"/>
                </a:srgbClr>
              </a:outerShdw>
            </a:effectLst>
          </a:endParaRPr>
        </a:p>
      </dgm:t>
    </dgm:pt>
    <dgm:pt modelId="{DB132CB8-B245-E142-841A-6DDC26E12CD2}">
      <dgm:prSet/>
      <dgm:spPr/>
      <dgm:t>
        <a:bodyPr/>
        <a:lstStyle/>
        <a:p>
          <a:r>
            <a:rPr lang="en-US" smtClean="0">
              <a:effectLst>
                <a:outerShdw blurRad="38100" dist="38100" dir="2700000" algn="tl">
                  <a:srgbClr val="000000">
                    <a:alpha val="43137"/>
                  </a:srgbClr>
                </a:outerShdw>
              </a:effectLst>
            </a:rPr>
            <a:t>result of a query that returns selected rows and columns from one or more tables</a:t>
          </a:r>
          <a:endParaRPr lang="en-US" dirty="0">
            <a:effectLst>
              <a:outerShdw blurRad="38100" dist="38100" dir="2700000" algn="tl">
                <a:srgbClr val="000000">
                  <a:alpha val="43137"/>
                </a:srgbClr>
              </a:outerShdw>
            </a:effectLst>
          </a:endParaRPr>
        </a:p>
      </dgm:t>
    </dgm:pt>
    <dgm:pt modelId="{D366AB67-E47C-1047-858E-C45E4B047595}" type="parTrans" cxnId="{350F593B-25CE-5646-9557-6F258F73FB8C}">
      <dgm:prSet/>
      <dgm:spPr/>
      <dgm:t>
        <a:bodyPr/>
        <a:lstStyle/>
        <a:p>
          <a:endParaRPr lang="en-US">
            <a:effectLst>
              <a:outerShdw blurRad="38100" dist="38100" dir="2700000" algn="tl">
                <a:srgbClr val="000000">
                  <a:alpha val="43137"/>
                </a:srgbClr>
              </a:outerShdw>
            </a:effectLst>
          </a:endParaRPr>
        </a:p>
      </dgm:t>
    </dgm:pt>
    <dgm:pt modelId="{D3BE2B99-6F50-C24A-BC08-EC5A403639FB}" type="sibTrans" cxnId="{350F593B-25CE-5646-9557-6F258F73FB8C}">
      <dgm:prSet/>
      <dgm:spPr/>
      <dgm:t>
        <a:bodyPr/>
        <a:lstStyle/>
        <a:p>
          <a:endParaRPr lang="en-US">
            <a:effectLst>
              <a:outerShdw blurRad="38100" dist="38100" dir="2700000" algn="tl">
                <a:srgbClr val="000000">
                  <a:alpha val="43137"/>
                </a:srgbClr>
              </a:outerShdw>
            </a:effectLst>
          </a:endParaRPr>
        </a:p>
      </dgm:t>
    </dgm:pt>
    <dgm:pt modelId="{307C79E0-42B7-F74F-9E66-B6B0FC3F4296}" type="pres">
      <dgm:prSet presAssocID="{26835133-D638-7C4C-82A1-FAC2394A3E88}" presName="linear" presStyleCnt="0">
        <dgm:presLayoutVars>
          <dgm:animLvl val="lvl"/>
          <dgm:resizeHandles val="exact"/>
        </dgm:presLayoutVars>
      </dgm:prSet>
      <dgm:spPr/>
      <dgm:t>
        <a:bodyPr/>
        <a:lstStyle/>
        <a:p>
          <a:endParaRPr lang="en-US"/>
        </a:p>
      </dgm:t>
    </dgm:pt>
    <dgm:pt modelId="{7F8AABD5-70D7-0449-A833-AAE022172B59}" type="pres">
      <dgm:prSet presAssocID="{960F390D-81EA-1B41-975E-5C6B396AA633}" presName="parentText" presStyleLbl="node1" presStyleIdx="0" presStyleCnt="3" custLinFactNeighborX="1602" custLinFactNeighborY="-13607">
        <dgm:presLayoutVars>
          <dgm:chMax val="0"/>
          <dgm:bulletEnabled val="1"/>
        </dgm:presLayoutVars>
      </dgm:prSet>
      <dgm:spPr/>
      <dgm:t>
        <a:bodyPr/>
        <a:lstStyle/>
        <a:p>
          <a:endParaRPr lang="en-US"/>
        </a:p>
      </dgm:t>
    </dgm:pt>
    <dgm:pt modelId="{2698CA58-DBB7-CE4A-B811-ED328DB49D78}" type="pres">
      <dgm:prSet presAssocID="{960F390D-81EA-1B41-975E-5C6B396AA633}" presName="childText" presStyleLbl="revTx" presStyleIdx="0" presStyleCnt="3">
        <dgm:presLayoutVars>
          <dgm:bulletEnabled val="1"/>
        </dgm:presLayoutVars>
      </dgm:prSet>
      <dgm:spPr/>
      <dgm:t>
        <a:bodyPr/>
        <a:lstStyle/>
        <a:p>
          <a:endParaRPr lang="en-US"/>
        </a:p>
      </dgm:t>
    </dgm:pt>
    <dgm:pt modelId="{11D4B9BA-90AF-7F43-B176-598D9E9C40F0}" type="pres">
      <dgm:prSet presAssocID="{FEE7987C-C3D3-534F-9A41-A79AA57ADF81}" presName="parentText" presStyleLbl="node1" presStyleIdx="1" presStyleCnt="3">
        <dgm:presLayoutVars>
          <dgm:chMax val="0"/>
          <dgm:bulletEnabled val="1"/>
        </dgm:presLayoutVars>
      </dgm:prSet>
      <dgm:spPr/>
      <dgm:t>
        <a:bodyPr/>
        <a:lstStyle/>
        <a:p>
          <a:endParaRPr lang="en-US"/>
        </a:p>
      </dgm:t>
    </dgm:pt>
    <dgm:pt modelId="{D3B1E4CC-71FD-2E43-8C89-826A679F746C}" type="pres">
      <dgm:prSet presAssocID="{FEE7987C-C3D3-534F-9A41-A79AA57ADF81}" presName="childText" presStyleLbl="revTx" presStyleIdx="1" presStyleCnt="3">
        <dgm:presLayoutVars>
          <dgm:bulletEnabled val="1"/>
        </dgm:presLayoutVars>
      </dgm:prSet>
      <dgm:spPr/>
      <dgm:t>
        <a:bodyPr/>
        <a:lstStyle/>
        <a:p>
          <a:endParaRPr lang="en-US"/>
        </a:p>
      </dgm:t>
    </dgm:pt>
    <dgm:pt modelId="{11D580D0-2036-634B-94B0-3A6776F9DBF8}" type="pres">
      <dgm:prSet presAssocID="{623B05B2-1965-A44C-B5FB-1C8235B2B6E9}" presName="parentText" presStyleLbl="node1" presStyleIdx="2" presStyleCnt="3">
        <dgm:presLayoutVars>
          <dgm:chMax val="0"/>
          <dgm:bulletEnabled val="1"/>
        </dgm:presLayoutVars>
      </dgm:prSet>
      <dgm:spPr/>
      <dgm:t>
        <a:bodyPr/>
        <a:lstStyle/>
        <a:p>
          <a:endParaRPr lang="en-US"/>
        </a:p>
      </dgm:t>
    </dgm:pt>
    <dgm:pt modelId="{78747EB1-0FC1-0A41-86EE-4263DAF13026}" type="pres">
      <dgm:prSet presAssocID="{623B05B2-1965-A44C-B5FB-1C8235B2B6E9}" presName="childText" presStyleLbl="revTx" presStyleIdx="2" presStyleCnt="3">
        <dgm:presLayoutVars>
          <dgm:bulletEnabled val="1"/>
        </dgm:presLayoutVars>
      </dgm:prSet>
      <dgm:spPr/>
      <dgm:t>
        <a:bodyPr/>
        <a:lstStyle/>
        <a:p>
          <a:endParaRPr lang="en-US"/>
        </a:p>
      </dgm:t>
    </dgm:pt>
  </dgm:ptLst>
  <dgm:cxnLst>
    <dgm:cxn modelId="{AD2C400F-7A56-6C4C-841B-63D2F2685C25}" srcId="{26835133-D638-7C4C-82A1-FAC2394A3E88}" destId="{623B05B2-1965-A44C-B5FB-1C8235B2B6E9}" srcOrd="2" destOrd="0" parTransId="{A2E0D334-3F66-5E42-891D-5440ABA8881C}" sibTransId="{B17BB5AB-0A02-B146-83CA-A3B7ADA017CC}"/>
    <dgm:cxn modelId="{E0C984E9-DBEE-4244-BBCD-FC70B8CA7B45}" type="presOf" srcId="{26835133-D638-7C4C-82A1-FAC2394A3E88}" destId="{307C79E0-42B7-F74F-9E66-B6B0FC3F4296}" srcOrd="0" destOrd="0" presId="urn:microsoft.com/office/officeart/2005/8/layout/vList2"/>
    <dgm:cxn modelId="{EEC8D6D6-D9EF-D741-A8EE-FC891F6D8860}" type="presOf" srcId="{623B05B2-1965-A44C-B5FB-1C8235B2B6E9}" destId="{11D580D0-2036-634B-94B0-3A6776F9DBF8}" srcOrd="0" destOrd="0" presId="urn:microsoft.com/office/officeart/2005/8/layout/vList2"/>
    <dgm:cxn modelId="{0D734ECA-6F5E-8F48-ABB6-A3BF2683F3CD}" type="presOf" srcId="{DB132CB8-B245-E142-841A-6DDC26E12CD2}" destId="{78747EB1-0FC1-0A41-86EE-4263DAF13026}" srcOrd="0" destOrd="0" presId="urn:microsoft.com/office/officeart/2005/8/layout/vList2"/>
    <dgm:cxn modelId="{650EB436-1DC2-E84A-9D92-BAD0463DBDA9}" srcId="{960F390D-81EA-1B41-975E-5C6B396AA633}" destId="{450E551F-B2B5-1B45-9418-67C5348E9471}" srcOrd="1" destOrd="0" parTransId="{732A81FF-E3A8-6348-98E9-8AF42CF3B3A5}" sibTransId="{7067ED53-E96F-0347-AFF8-2D182BC9A3B3}"/>
    <dgm:cxn modelId="{C6FE8CDD-1535-4942-9722-45FBBF4A0134}" type="presOf" srcId="{450E551F-B2B5-1B45-9418-67C5348E9471}" destId="{2698CA58-DBB7-CE4A-B811-ED328DB49D78}" srcOrd="0" destOrd="1" presId="urn:microsoft.com/office/officeart/2005/8/layout/vList2"/>
    <dgm:cxn modelId="{504263A2-05C5-7F41-AC54-8882F5C24A0C}" type="presOf" srcId="{EF9B3BB3-B38C-6344-831A-2406473EBB4E}" destId="{2698CA58-DBB7-CE4A-B811-ED328DB49D78}" srcOrd="0" destOrd="0" presId="urn:microsoft.com/office/officeart/2005/8/layout/vList2"/>
    <dgm:cxn modelId="{0CF3942B-E78E-4040-B249-DC807BF366A0}" srcId="{FEE7987C-C3D3-534F-9A41-A79AA57ADF81}" destId="{49307335-3BB3-F64A-8AEB-6EC1950CFF51}" srcOrd="0" destOrd="0" parTransId="{81985D14-D57F-B646-B520-143E236C02F5}" sibTransId="{130B7B32-7051-E046-971B-58503982C1EA}"/>
    <dgm:cxn modelId="{350F593B-25CE-5646-9557-6F258F73FB8C}" srcId="{623B05B2-1965-A44C-B5FB-1C8235B2B6E9}" destId="{DB132CB8-B245-E142-841A-6DDC26E12CD2}" srcOrd="0" destOrd="0" parTransId="{D366AB67-E47C-1047-858E-C45E4B047595}" sibTransId="{D3BE2B99-6F50-C24A-BC08-EC5A403639FB}"/>
    <dgm:cxn modelId="{3941F270-D771-6149-A047-E7C95B3F99C0}" srcId="{960F390D-81EA-1B41-975E-5C6B396AA633}" destId="{EF9B3BB3-B38C-6344-831A-2406473EBB4E}" srcOrd="0" destOrd="0" parTransId="{6A63971D-508F-6F40-9D2F-8E7B6E1C97E7}" sibTransId="{EB2408E5-286D-2D46-895C-0784FBA931F5}"/>
    <dgm:cxn modelId="{9B3416D1-1578-114D-8547-7C210DC07B55}" srcId="{26835133-D638-7C4C-82A1-FAC2394A3E88}" destId="{960F390D-81EA-1B41-975E-5C6B396AA633}" srcOrd="0" destOrd="0" parTransId="{74B8D275-1E17-FD4C-814C-3347AF1877DF}" sibTransId="{A1E1F4CE-2043-E241-BEC9-1236E9B85CB0}"/>
    <dgm:cxn modelId="{E46A6D41-BD95-0A48-B881-F98B0AE9E2C3}" type="presOf" srcId="{960F390D-81EA-1B41-975E-5C6B396AA633}" destId="{7F8AABD5-70D7-0449-A833-AAE022172B59}" srcOrd="0" destOrd="0" presId="urn:microsoft.com/office/officeart/2005/8/layout/vList2"/>
    <dgm:cxn modelId="{279B6A47-5658-7B4A-9C5B-B06C8A1D2D1A}" type="presOf" srcId="{49307335-3BB3-F64A-8AEB-6EC1950CFF51}" destId="{D3B1E4CC-71FD-2E43-8C89-826A679F746C}" srcOrd="0" destOrd="0" presId="urn:microsoft.com/office/officeart/2005/8/layout/vList2"/>
    <dgm:cxn modelId="{B6047550-15C4-B84A-A347-8037C257947E}" type="presOf" srcId="{FEE7987C-C3D3-534F-9A41-A79AA57ADF81}" destId="{11D4B9BA-90AF-7F43-B176-598D9E9C40F0}"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F3FF3A04-26D4-9445-AC39-C5CDC5D06D8C}" type="presParOf" srcId="{307C79E0-42B7-F74F-9E66-B6B0FC3F4296}" destId="{7F8AABD5-70D7-0449-A833-AAE022172B59}" srcOrd="0" destOrd="0" presId="urn:microsoft.com/office/officeart/2005/8/layout/vList2"/>
    <dgm:cxn modelId="{CD6F1BAE-44B1-2643-802B-DA07E194FC92}" type="presParOf" srcId="{307C79E0-42B7-F74F-9E66-B6B0FC3F4296}" destId="{2698CA58-DBB7-CE4A-B811-ED328DB49D78}" srcOrd="1" destOrd="0" presId="urn:microsoft.com/office/officeart/2005/8/layout/vList2"/>
    <dgm:cxn modelId="{C609A47D-DFDC-354A-AF62-F313E5B2B2BA}" type="presParOf" srcId="{307C79E0-42B7-F74F-9E66-B6B0FC3F4296}" destId="{11D4B9BA-90AF-7F43-B176-598D9E9C40F0}" srcOrd="2" destOrd="0" presId="urn:microsoft.com/office/officeart/2005/8/layout/vList2"/>
    <dgm:cxn modelId="{2912C8E3-71C5-6041-AD4A-27253C978EC4}" type="presParOf" srcId="{307C79E0-42B7-F74F-9E66-B6B0FC3F4296}" destId="{D3B1E4CC-71FD-2E43-8C89-826A679F746C}" srcOrd="3" destOrd="0" presId="urn:microsoft.com/office/officeart/2005/8/layout/vList2"/>
    <dgm:cxn modelId="{02D2EC8F-2387-AE41-99F1-D20B8223D255}" type="presParOf" srcId="{307C79E0-42B7-F74F-9E66-B6B0FC3F4296}" destId="{11D580D0-2036-634B-94B0-3A6776F9DBF8}" srcOrd="4" destOrd="0" presId="urn:microsoft.com/office/officeart/2005/8/layout/vList2"/>
    <dgm:cxn modelId="{4C203804-3C4F-F449-901B-A02BCFB3DBC8}"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B329AE-D020-4B4D-8C80-01AD14BB57D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B7FB4DF-A93B-D649-8729-43A47AD702FD}">
      <dgm:prSet phldrT="[Text]"/>
      <dgm:spPr/>
      <dgm:t>
        <a:bodyPr/>
        <a:lstStyle/>
        <a:p>
          <a:r>
            <a:rPr lang="en-US" dirty="0" smtClean="0">
              <a:solidFill>
                <a:schemeClr val="bg1"/>
              </a:solidFill>
              <a:effectLst/>
            </a:rPr>
            <a:t>SQL statements can be used to:</a:t>
          </a:r>
          <a:endParaRPr lang="en-US" dirty="0">
            <a:solidFill>
              <a:schemeClr val="bg1"/>
            </a:solidFill>
            <a:effectLst/>
          </a:endParaRPr>
        </a:p>
      </dgm:t>
    </dgm:pt>
    <dgm:pt modelId="{7D7D3C29-E601-7B48-8300-6C4966896A38}" type="parTrans" cxnId="{617DECC6-8F5C-1341-8C5A-ACF86E7765D0}">
      <dgm:prSet/>
      <dgm:spPr/>
      <dgm:t>
        <a:bodyPr/>
        <a:lstStyle/>
        <a:p>
          <a:endParaRPr lang="en-US">
            <a:effectLst/>
          </a:endParaRPr>
        </a:p>
      </dgm:t>
    </dgm:pt>
    <dgm:pt modelId="{A1A5E429-2340-7746-805F-D85EDB7F393A}" type="sibTrans" cxnId="{617DECC6-8F5C-1341-8C5A-ACF86E7765D0}">
      <dgm:prSet/>
      <dgm:spPr/>
      <dgm:t>
        <a:bodyPr/>
        <a:lstStyle/>
        <a:p>
          <a:endParaRPr lang="en-US">
            <a:effectLst/>
          </a:endParaRPr>
        </a:p>
      </dgm:t>
    </dgm:pt>
    <dgm:pt modelId="{21856587-A146-8442-B3FF-1D65E287C1BB}">
      <dgm:prSet/>
      <dgm:spPr/>
      <dgm:t>
        <a:bodyPr/>
        <a:lstStyle/>
        <a:p>
          <a:r>
            <a:rPr lang="en-US" smtClean="0">
              <a:effectLst/>
            </a:rPr>
            <a:t>create tables </a:t>
          </a:r>
          <a:endParaRPr lang="en-US" dirty="0" smtClean="0">
            <a:effectLst/>
          </a:endParaRPr>
        </a:p>
      </dgm:t>
    </dgm:pt>
    <dgm:pt modelId="{A9872C9E-D942-D042-A54A-9E3ED8BD8A66}" type="parTrans" cxnId="{67595E5A-582C-EB41-9F6F-51066A3D0902}">
      <dgm:prSet/>
      <dgm:spPr/>
      <dgm:t>
        <a:bodyPr/>
        <a:lstStyle/>
        <a:p>
          <a:endParaRPr lang="en-US">
            <a:effectLst/>
          </a:endParaRPr>
        </a:p>
      </dgm:t>
    </dgm:pt>
    <dgm:pt modelId="{8C34D3B0-CD33-3A45-AC20-F312A3A8224A}" type="sibTrans" cxnId="{67595E5A-582C-EB41-9F6F-51066A3D0902}">
      <dgm:prSet/>
      <dgm:spPr/>
      <dgm:t>
        <a:bodyPr/>
        <a:lstStyle/>
        <a:p>
          <a:endParaRPr lang="en-US">
            <a:effectLst/>
          </a:endParaRPr>
        </a:p>
      </dgm:t>
    </dgm:pt>
    <dgm:pt modelId="{E7E540AA-E688-D347-95E9-592A12793212}">
      <dgm:prSet/>
      <dgm:spPr/>
      <dgm:t>
        <a:bodyPr/>
        <a:lstStyle/>
        <a:p>
          <a:r>
            <a:rPr lang="en-US" smtClean="0">
              <a:effectLst/>
            </a:rPr>
            <a:t>insert and delete data in tables </a:t>
          </a:r>
          <a:endParaRPr lang="en-US" dirty="0" smtClean="0">
            <a:effectLst/>
          </a:endParaRPr>
        </a:p>
      </dgm:t>
    </dgm:pt>
    <dgm:pt modelId="{076AC029-1BA6-F646-A7DB-8D3C639C3A70}" type="parTrans" cxnId="{C34C3295-BC70-BE45-9C04-4961242ECFBE}">
      <dgm:prSet/>
      <dgm:spPr/>
      <dgm:t>
        <a:bodyPr/>
        <a:lstStyle/>
        <a:p>
          <a:endParaRPr lang="en-US">
            <a:effectLst/>
          </a:endParaRPr>
        </a:p>
      </dgm:t>
    </dgm:pt>
    <dgm:pt modelId="{66AB3B76-1E36-A84E-A48E-94605DD39569}" type="sibTrans" cxnId="{C34C3295-BC70-BE45-9C04-4961242ECFBE}">
      <dgm:prSet/>
      <dgm:spPr/>
      <dgm:t>
        <a:bodyPr/>
        <a:lstStyle/>
        <a:p>
          <a:endParaRPr lang="en-US">
            <a:effectLst/>
          </a:endParaRPr>
        </a:p>
      </dgm:t>
    </dgm:pt>
    <dgm:pt modelId="{C364A1C9-BC50-7A4F-958D-06806FB182AE}">
      <dgm:prSet/>
      <dgm:spPr/>
      <dgm:t>
        <a:bodyPr/>
        <a:lstStyle/>
        <a:p>
          <a:r>
            <a:rPr lang="en-US" smtClean="0">
              <a:effectLst/>
            </a:rPr>
            <a:t>create views </a:t>
          </a:r>
          <a:endParaRPr lang="en-US" dirty="0" smtClean="0">
            <a:effectLst/>
          </a:endParaRPr>
        </a:p>
      </dgm:t>
    </dgm:pt>
    <dgm:pt modelId="{7579968D-85BC-6948-9DC8-6805F1C5FD33}" type="parTrans" cxnId="{A9E154D0-5FBE-C443-B645-B5ABA3C015B5}">
      <dgm:prSet/>
      <dgm:spPr/>
      <dgm:t>
        <a:bodyPr/>
        <a:lstStyle/>
        <a:p>
          <a:endParaRPr lang="en-US">
            <a:effectLst/>
          </a:endParaRPr>
        </a:p>
      </dgm:t>
    </dgm:pt>
    <dgm:pt modelId="{3CDC4511-2132-6241-86A0-3D0E051B1BAB}" type="sibTrans" cxnId="{A9E154D0-5FBE-C443-B645-B5ABA3C015B5}">
      <dgm:prSet/>
      <dgm:spPr/>
      <dgm:t>
        <a:bodyPr/>
        <a:lstStyle/>
        <a:p>
          <a:endParaRPr lang="en-US">
            <a:effectLst/>
          </a:endParaRPr>
        </a:p>
      </dgm:t>
    </dgm:pt>
    <dgm:pt modelId="{FFF468A1-A748-FF48-8F60-17D959AAAB43}">
      <dgm:prSet/>
      <dgm:spPr/>
      <dgm:t>
        <a:bodyPr/>
        <a:lstStyle/>
        <a:p>
          <a:r>
            <a:rPr lang="en-US" smtClean="0">
              <a:effectLst/>
            </a:rPr>
            <a:t>retrieve data with query statements</a:t>
          </a:r>
          <a:endParaRPr lang="en-US" dirty="0" smtClean="0">
            <a:effectLst/>
          </a:endParaRPr>
        </a:p>
      </dgm:t>
    </dgm:pt>
    <dgm:pt modelId="{09E26048-E3BC-264C-9CC9-5BAAABE63268}" type="parTrans" cxnId="{44CB20DE-2BC3-9547-8FA4-374C1630A89C}">
      <dgm:prSet/>
      <dgm:spPr/>
      <dgm:t>
        <a:bodyPr/>
        <a:lstStyle/>
        <a:p>
          <a:endParaRPr lang="en-US">
            <a:effectLst/>
          </a:endParaRPr>
        </a:p>
      </dgm:t>
    </dgm:pt>
    <dgm:pt modelId="{F2EDC7B4-169C-BD4A-8062-F69804C8996F}" type="sibTrans" cxnId="{44CB20DE-2BC3-9547-8FA4-374C1630A89C}">
      <dgm:prSet/>
      <dgm:spPr/>
      <dgm:t>
        <a:bodyPr/>
        <a:lstStyle/>
        <a:p>
          <a:endParaRPr lang="en-US">
            <a:effectLst/>
          </a:endParaRPr>
        </a:p>
      </dgm:t>
    </dgm:pt>
    <dgm:pt modelId="{2E70F202-7551-944C-B26F-EB341DF96E04}" type="pres">
      <dgm:prSet presAssocID="{C7B329AE-D020-4B4D-8C80-01AD14BB57D1}" presName="Name0" presStyleCnt="0">
        <dgm:presLayoutVars>
          <dgm:dir/>
          <dgm:animLvl val="lvl"/>
          <dgm:resizeHandles val="exact"/>
        </dgm:presLayoutVars>
      </dgm:prSet>
      <dgm:spPr/>
      <dgm:t>
        <a:bodyPr/>
        <a:lstStyle/>
        <a:p>
          <a:endParaRPr lang="en-US"/>
        </a:p>
      </dgm:t>
    </dgm:pt>
    <dgm:pt modelId="{59E0E5B2-274F-B041-94D2-52B2742F455E}" type="pres">
      <dgm:prSet presAssocID="{2B7FB4DF-A93B-D649-8729-43A47AD702FD}" presName="composite" presStyleCnt="0"/>
      <dgm:spPr/>
    </dgm:pt>
    <dgm:pt modelId="{5E70569A-157E-B84F-8BE4-052909CE1C9C}" type="pres">
      <dgm:prSet presAssocID="{2B7FB4DF-A93B-D649-8729-43A47AD702FD}" presName="parTx" presStyleLbl="alignNode1" presStyleIdx="0" presStyleCnt="1">
        <dgm:presLayoutVars>
          <dgm:chMax val="0"/>
          <dgm:chPref val="0"/>
          <dgm:bulletEnabled val="1"/>
        </dgm:presLayoutVars>
      </dgm:prSet>
      <dgm:spPr/>
      <dgm:t>
        <a:bodyPr/>
        <a:lstStyle/>
        <a:p>
          <a:endParaRPr lang="en-US"/>
        </a:p>
      </dgm:t>
    </dgm:pt>
    <dgm:pt modelId="{8059D32B-B686-2946-9864-E0BC67B6D38C}" type="pres">
      <dgm:prSet presAssocID="{2B7FB4DF-A93B-D649-8729-43A47AD702FD}" presName="desTx" presStyleLbl="alignAccFollowNode1" presStyleIdx="0" presStyleCnt="1">
        <dgm:presLayoutVars>
          <dgm:bulletEnabled val="1"/>
        </dgm:presLayoutVars>
      </dgm:prSet>
      <dgm:spPr/>
      <dgm:t>
        <a:bodyPr/>
        <a:lstStyle/>
        <a:p>
          <a:endParaRPr lang="en-US"/>
        </a:p>
      </dgm:t>
    </dgm:pt>
  </dgm:ptLst>
  <dgm:cxnLst>
    <dgm:cxn modelId="{2052F979-71BE-8348-8024-FFD845BD84B0}" type="presOf" srcId="{C364A1C9-BC50-7A4F-958D-06806FB182AE}" destId="{8059D32B-B686-2946-9864-E0BC67B6D38C}" srcOrd="0" destOrd="2" presId="urn:microsoft.com/office/officeart/2005/8/layout/hList1"/>
    <dgm:cxn modelId="{44CB20DE-2BC3-9547-8FA4-374C1630A89C}" srcId="{2B7FB4DF-A93B-D649-8729-43A47AD702FD}" destId="{FFF468A1-A748-FF48-8F60-17D959AAAB43}" srcOrd="3" destOrd="0" parTransId="{09E26048-E3BC-264C-9CC9-5BAAABE63268}" sibTransId="{F2EDC7B4-169C-BD4A-8062-F69804C8996F}"/>
    <dgm:cxn modelId="{A9E154D0-5FBE-C443-B645-B5ABA3C015B5}" srcId="{2B7FB4DF-A93B-D649-8729-43A47AD702FD}" destId="{C364A1C9-BC50-7A4F-958D-06806FB182AE}" srcOrd="2" destOrd="0" parTransId="{7579968D-85BC-6948-9DC8-6805F1C5FD33}" sibTransId="{3CDC4511-2132-6241-86A0-3D0E051B1BAB}"/>
    <dgm:cxn modelId="{BFF32465-7DF0-5A45-969C-173901BCA0DB}" type="presOf" srcId="{2B7FB4DF-A93B-D649-8729-43A47AD702FD}" destId="{5E70569A-157E-B84F-8BE4-052909CE1C9C}" srcOrd="0" destOrd="0" presId="urn:microsoft.com/office/officeart/2005/8/layout/hList1"/>
    <dgm:cxn modelId="{C34C3295-BC70-BE45-9C04-4961242ECFBE}" srcId="{2B7FB4DF-A93B-D649-8729-43A47AD702FD}" destId="{E7E540AA-E688-D347-95E9-592A12793212}" srcOrd="1" destOrd="0" parTransId="{076AC029-1BA6-F646-A7DB-8D3C639C3A70}" sibTransId="{66AB3B76-1E36-A84E-A48E-94605DD39569}"/>
    <dgm:cxn modelId="{31BAEDB8-7FBB-864F-9249-130B3D2EEFFA}" type="presOf" srcId="{E7E540AA-E688-D347-95E9-592A12793212}" destId="{8059D32B-B686-2946-9864-E0BC67B6D38C}" srcOrd="0" destOrd="1" presId="urn:microsoft.com/office/officeart/2005/8/layout/hList1"/>
    <dgm:cxn modelId="{67595E5A-582C-EB41-9F6F-51066A3D0902}" srcId="{2B7FB4DF-A93B-D649-8729-43A47AD702FD}" destId="{21856587-A146-8442-B3FF-1D65E287C1BB}" srcOrd="0" destOrd="0" parTransId="{A9872C9E-D942-D042-A54A-9E3ED8BD8A66}" sibTransId="{8C34D3B0-CD33-3A45-AC20-F312A3A8224A}"/>
    <dgm:cxn modelId="{72FD6358-22BF-E74F-B8DD-FD8D54632B5D}" type="presOf" srcId="{FFF468A1-A748-FF48-8F60-17D959AAAB43}" destId="{8059D32B-B686-2946-9864-E0BC67B6D38C}" srcOrd="0" destOrd="3" presId="urn:microsoft.com/office/officeart/2005/8/layout/hList1"/>
    <dgm:cxn modelId="{E12AC81A-F6D0-7943-B621-667A38C5952B}" type="presOf" srcId="{C7B329AE-D020-4B4D-8C80-01AD14BB57D1}" destId="{2E70F202-7551-944C-B26F-EB341DF96E04}" srcOrd="0" destOrd="0" presId="urn:microsoft.com/office/officeart/2005/8/layout/hList1"/>
    <dgm:cxn modelId="{617DECC6-8F5C-1341-8C5A-ACF86E7765D0}" srcId="{C7B329AE-D020-4B4D-8C80-01AD14BB57D1}" destId="{2B7FB4DF-A93B-D649-8729-43A47AD702FD}" srcOrd="0" destOrd="0" parTransId="{7D7D3C29-E601-7B48-8300-6C4966896A38}" sibTransId="{A1A5E429-2340-7746-805F-D85EDB7F393A}"/>
    <dgm:cxn modelId="{1B1E1EC1-0448-E144-9521-B6966B595C5D}" type="presOf" srcId="{21856587-A146-8442-B3FF-1D65E287C1BB}" destId="{8059D32B-B686-2946-9864-E0BC67B6D38C}" srcOrd="0" destOrd="0" presId="urn:microsoft.com/office/officeart/2005/8/layout/hList1"/>
    <dgm:cxn modelId="{701C3CD0-1516-554E-A728-8487402FA7C2}" type="presParOf" srcId="{2E70F202-7551-944C-B26F-EB341DF96E04}" destId="{59E0E5B2-274F-B041-94D2-52B2742F455E}" srcOrd="0" destOrd="0" presId="urn:microsoft.com/office/officeart/2005/8/layout/hList1"/>
    <dgm:cxn modelId="{60373862-E296-0443-990A-C1B8EB6DCA30}" type="presParOf" srcId="{59E0E5B2-274F-B041-94D2-52B2742F455E}" destId="{5E70569A-157E-B84F-8BE4-052909CE1C9C}" srcOrd="0" destOrd="0" presId="urn:microsoft.com/office/officeart/2005/8/layout/hList1"/>
    <dgm:cxn modelId="{0ED3CEE7-89A7-3D4D-A9E7-75B8F32B07F9}" type="presParOf" srcId="{59E0E5B2-274F-B041-94D2-52B2742F455E}" destId="{8059D32B-B686-2946-9864-E0BC67B6D3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639F8D-C288-C346-B08F-7C509C165E8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C3C8C794-48C2-D845-9421-064A3A0E257A}">
      <dgm:prSet/>
      <dgm:spPr>
        <a:solidFill>
          <a:schemeClr val="accent5">
            <a:lumMod val="60000"/>
            <a:lumOff val="40000"/>
          </a:schemeClr>
        </a:solidFill>
        <a:ln w="25400">
          <a:solidFill>
            <a:schemeClr val="bg1"/>
          </a:solidFill>
        </a:ln>
      </dgm:spPr>
      <dgm:t>
        <a:bodyPr/>
        <a:lstStyle/>
        <a:p>
          <a:pPr rtl="0"/>
          <a:r>
            <a:rPr lang="en-US" b="1" dirty="0" smtClean="0">
              <a:solidFill>
                <a:schemeClr val="bg1"/>
              </a:solidFill>
            </a:rPr>
            <a:t>The </a:t>
          </a:r>
          <a:r>
            <a:rPr lang="en-US" b="1" dirty="0" err="1" smtClean="0">
              <a:solidFill>
                <a:schemeClr val="bg1"/>
              </a:solidFill>
            </a:rPr>
            <a:t>SQLi</a:t>
          </a:r>
          <a:r>
            <a:rPr lang="en-US" b="1" dirty="0" smtClean="0">
              <a:solidFill>
                <a:schemeClr val="bg1"/>
              </a:solidFill>
            </a:rPr>
            <a:t> attack typically works by prematurely terminating a text string and appending a new command</a:t>
          </a:r>
          <a:endParaRPr lang="en-US" b="1" dirty="0">
            <a:solidFill>
              <a:schemeClr val="bg1"/>
            </a:solidFill>
          </a:endParaRPr>
        </a:p>
      </dgm:t>
    </dgm:pt>
    <dgm:pt modelId="{3B930D6A-2B6C-AB49-8167-9E5F1C6C0450}" type="parTrans" cxnId="{B3E64FD0-F0EF-464E-94F0-6EB236B1FE04}">
      <dgm:prSet/>
      <dgm:spPr/>
      <dgm:t>
        <a:bodyPr/>
        <a:lstStyle/>
        <a:p>
          <a:endParaRPr lang="en-US"/>
        </a:p>
      </dgm:t>
    </dgm:pt>
    <dgm:pt modelId="{29A6D2D5-74B9-D543-A230-687EDD5BF144}" type="sibTrans" cxnId="{B3E64FD0-F0EF-464E-94F0-6EB236B1FE04}">
      <dgm:prSet/>
      <dgm:spPr/>
      <dgm:t>
        <a:bodyPr/>
        <a:lstStyle/>
        <a:p>
          <a:endParaRPr lang="en-US"/>
        </a:p>
      </dgm:t>
    </dgm:pt>
    <dgm:pt modelId="{E48B7084-AA95-F447-92D5-6D0E34148E52}">
      <dgm:prSet/>
      <dgm:spPr>
        <a:ln w="25400">
          <a:solidFill>
            <a:schemeClr val="bg1"/>
          </a:solidFill>
        </a:ln>
      </dgm:spPr>
      <dgm:t>
        <a:bodyPr/>
        <a:lstStyle/>
        <a:p>
          <a:pPr rtl="0"/>
          <a:r>
            <a:rPr lang="en-US" dirty="0" smtClean="0"/>
            <a:t>Because the inserted command may have additional strings appended to it before it is executed the attacker terminates the injected string with a comment mark “- -”</a:t>
          </a:r>
          <a:endParaRPr lang="en-US" dirty="0"/>
        </a:p>
      </dgm:t>
    </dgm:pt>
    <dgm:pt modelId="{CB5B42C3-C677-234F-9678-014C7FB27236}" type="parTrans" cxnId="{185FA164-C910-AD41-B44A-A09DAA76D3E8}">
      <dgm:prSet/>
      <dgm:spPr/>
      <dgm:t>
        <a:bodyPr/>
        <a:lstStyle/>
        <a:p>
          <a:endParaRPr lang="en-US"/>
        </a:p>
      </dgm:t>
    </dgm:pt>
    <dgm:pt modelId="{026B3130-9EB6-FE45-85A9-B7D357127932}" type="sibTrans" cxnId="{185FA164-C910-AD41-B44A-A09DAA76D3E8}">
      <dgm:prSet/>
      <dgm:spPr/>
      <dgm:t>
        <a:bodyPr/>
        <a:lstStyle/>
        <a:p>
          <a:endParaRPr lang="en-US"/>
        </a:p>
      </dgm:t>
    </dgm:pt>
    <dgm:pt modelId="{ADCA4019-1E9D-0742-98DE-A12EEEACA29D}">
      <dgm:prSet/>
      <dgm:spPr>
        <a:solidFill>
          <a:schemeClr val="accent5">
            <a:lumMod val="60000"/>
            <a:lumOff val="40000"/>
          </a:schemeClr>
        </a:solidFill>
        <a:ln w="25400">
          <a:solidFill>
            <a:schemeClr val="bg1"/>
          </a:solidFill>
        </a:ln>
      </dgm:spPr>
      <dgm:t>
        <a:bodyPr/>
        <a:lstStyle/>
        <a:p>
          <a:pPr rtl="0"/>
          <a:r>
            <a:rPr lang="en-US" b="1" dirty="0" smtClean="0">
              <a:solidFill>
                <a:schemeClr val="bg1"/>
              </a:solidFill>
            </a:rPr>
            <a:t>Subsequent text is ignored at execution time</a:t>
          </a:r>
          <a:endParaRPr lang="en-US" b="1" dirty="0">
            <a:solidFill>
              <a:schemeClr val="bg1"/>
            </a:solidFill>
          </a:endParaRPr>
        </a:p>
      </dgm:t>
    </dgm:pt>
    <dgm:pt modelId="{BAC8A197-0877-614C-9D4B-0A80DA1C3CE1}" type="parTrans" cxnId="{F24C133F-25AB-E947-9D39-5C9FF8A863DF}">
      <dgm:prSet/>
      <dgm:spPr/>
      <dgm:t>
        <a:bodyPr/>
        <a:lstStyle/>
        <a:p>
          <a:endParaRPr lang="en-US"/>
        </a:p>
      </dgm:t>
    </dgm:pt>
    <dgm:pt modelId="{109CF322-7436-7D4C-B5C8-7FDE6610D393}" type="sibTrans" cxnId="{F24C133F-25AB-E947-9D39-5C9FF8A863DF}">
      <dgm:prSet/>
      <dgm:spPr/>
      <dgm:t>
        <a:bodyPr/>
        <a:lstStyle/>
        <a:p>
          <a:endParaRPr lang="en-US"/>
        </a:p>
      </dgm:t>
    </dgm:pt>
    <dgm:pt modelId="{D8534915-E245-9E43-9EF0-45CEFD9C0478}" type="pres">
      <dgm:prSet presAssocID="{0A639F8D-C288-C346-B08F-7C509C165E88}" presName="Name0" presStyleCnt="0">
        <dgm:presLayoutVars>
          <dgm:dir/>
          <dgm:animLvl val="lvl"/>
          <dgm:resizeHandles val="exact"/>
        </dgm:presLayoutVars>
      </dgm:prSet>
      <dgm:spPr/>
      <dgm:t>
        <a:bodyPr/>
        <a:lstStyle/>
        <a:p>
          <a:endParaRPr lang="en-US"/>
        </a:p>
      </dgm:t>
    </dgm:pt>
    <dgm:pt modelId="{FC9D58BC-A84A-964D-BD9B-A8BD149D6D75}" type="pres">
      <dgm:prSet presAssocID="{ADCA4019-1E9D-0742-98DE-A12EEEACA29D}" presName="boxAndChildren" presStyleCnt="0"/>
      <dgm:spPr/>
    </dgm:pt>
    <dgm:pt modelId="{A8F199B5-9582-1D41-AA0F-90C248A8369F}" type="pres">
      <dgm:prSet presAssocID="{ADCA4019-1E9D-0742-98DE-A12EEEACA29D}" presName="parentTextBox" presStyleLbl="node1" presStyleIdx="0" presStyleCnt="2" custScaleY="43654"/>
      <dgm:spPr/>
      <dgm:t>
        <a:bodyPr/>
        <a:lstStyle/>
        <a:p>
          <a:endParaRPr lang="en-US"/>
        </a:p>
      </dgm:t>
    </dgm:pt>
    <dgm:pt modelId="{CF60CC9C-39AA-5145-9EFF-81D00F0B1F83}" type="pres">
      <dgm:prSet presAssocID="{29A6D2D5-74B9-D543-A230-687EDD5BF144}" presName="sp" presStyleCnt="0"/>
      <dgm:spPr/>
    </dgm:pt>
    <dgm:pt modelId="{4B55EF89-7A95-9945-AA8B-8DC70CB65DE9}" type="pres">
      <dgm:prSet presAssocID="{C3C8C794-48C2-D845-9421-064A3A0E257A}" presName="arrowAndChildren" presStyleCnt="0"/>
      <dgm:spPr/>
    </dgm:pt>
    <dgm:pt modelId="{8F2574DE-1AE8-F341-9AF4-764E7916287A}" type="pres">
      <dgm:prSet presAssocID="{C3C8C794-48C2-D845-9421-064A3A0E257A}" presName="parentTextArrow" presStyleLbl="node1" presStyleIdx="0" presStyleCnt="2"/>
      <dgm:spPr/>
      <dgm:t>
        <a:bodyPr/>
        <a:lstStyle/>
        <a:p>
          <a:endParaRPr lang="en-US"/>
        </a:p>
      </dgm:t>
    </dgm:pt>
    <dgm:pt modelId="{B121884D-C389-FC4E-85A6-C9D2F8467421}" type="pres">
      <dgm:prSet presAssocID="{C3C8C794-48C2-D845-9421-064A3A0E257A}" presName="arrow" presStyleLbl="node1" presStyleIdx="1" presStyleCnt="2"/>
      <dgm:spPr/>
      <dgm:t>
        <a:bodyPr/>
        <a:lstStyle/>
        <a:p>
          <a:endParaRPr lang="en-US"/>
        </a:p>
      </dgm:t>
    </dgm:pt>
    <dgm:pt modelId="{32114042-2744-E745-8A51-DCB551FF5DA9}" type="pres">
      <dgm:prSet presAssocID="{C3C8C794-48C2-D845-9421-064A3A0E257A}" presName="descendantArrow" presStyleCnt="0"/>
      <dgm:spPr/>
    </dgm:pt>
    <dgm:pt modelId="{A2DC8247-886C-F948-BD27-D7F583898F2F}" type="pres">
      <dgm:prSet presAssocID="{E48B7084-AA95-F447-92D5-6D0E34148E52}" presName="childTextArrow" presStyleLbl="fgAccFollowNode1" presStyleIdx="0" presStyleCnt="1">
        <dgm:presLayoutVars>
          <dgm:bulletEnabled val="1"/>
        </dgm:presLayoutVars>
      </dgm:prSet>
      <dgm:spPr/>
      <dgm:t>
        <a:bodyPr/>
        <a:lstStyle/>
        <a:p>
          <a:endParaRPr lang="en-US"/>
        </a:p>
      </dgm:t>
    </dgm:pt>
  </dgm:ptLst>
  <dgm:cxnLst>
    <dgm:cxn modelId="{BC51A9C3-3495-4E29-BE21-A04583D0AEEB}" type="presOf" srcId="{ADCA4019-1E9D-0742-98DE-A12EEEACA29D}" destId="{A8F199B5-9582-1D41-AA0F-90C248A8369F}" srcOrd="0" destOrd="0" presId="urn:microsoft.com/office/officeart/2005/8/layout/process4"/>
    <dgm:cxn modelId="{EBC11494-45FA-46E7-9AD2-5C9820D9842B}" type="presOf" srcId="{0A639F8D-C288-C346-B08F-7C509C165E88}" destId="{D8534915-E245-9E43-9EF0-45CEFD9C0478}" srcOrd="0" destOrd="0" presId="urn:microsoft.com/office/officeart/2005/8/layout/process4"/>
    <dgm:cxn modelId="{782CE34B-1ACE-46CF-9D07-30438DF364AB}" type="presOf" srcId="{C3C8C794-48C2-D845-9421-064A3A0E257A}" destId="{B121884D-C389-FC4E-85A6-C9D2F8467421}" srcOrd="1" destOrd="0" presId="urn:microsoft.com/office/officeart/2005/8/layout/process4"/>
    <dgm:cxn modelId="{185FA164-C910-AD41-B44A-A09DAA76D3E8}" srcId="{C3C8C794-48C2-D845-9421-064A3A0E257A}" destId="{E48B7084-AA95-F447-92D5-6D0E34148E52}" srcOrd="0" destOrd="0" parTransId="{CB5B42C3-C677-234F-9678-014C7FB27236}" sibTransId="{026B3130-9EB6-FE45-85A9-B7D357127932}"/>
    <dgm:cxn modelId="{B3E64FD0-F0EF-464E-94F0-6EB236B1FE04}" srcId="{0A639F8D-C288-C346-B08F-7C509C165E88}" destId="{C3C8C794-48C2-D845-9421-064A3A0E257A}" srcOrd="0" destOrd="0" parTransId="{3B930D6A-2B6C-AB49-8167-9E5F1C6C0450}" sibTransId="{29A6D2D5-74B9-D543-A230-687EDD5BF144}"/>
    <dgm:cxn modelId="{F24C133F-25AB-E947-9D39-5C9FF8A863DF}" srcId="{0A639F8D-C288-C346-B08F-7C509C165E88}" destId="{ADCA4019-1E9D-0742-98DE-A12EEEACA29D}" srcOrd="1" destOrd="0" parTransId="{BAC8A197-0877-614C-9D4B-0A80DA1C3CE1}" sibTransId="{109CF322-7436-7D4C-B5C8-7FDE6610D393}"/>
    <dgm:cxn modelId="{BFC0A21F-58FC-45AF-A559-BDA891320A98}" type="presOf" srcId="{E48B7084-AA95-F447-92D5-6D0E34148E52}" destId="{A2DC8247-886C-F948-BD27-D7F583898F2F}" srcOrd="0" destOrd="0" presId="urn:microsoft.com/office/officeart/2005/8/layout/process4"/>
    <dgm:cxn modelId="{5A3D4F6F-C170-4C56-8946-F901C1133435}" type="presOf" srcId="{C3C8C794-48C2-D845-9421-064A3A0E257A}" destId="{8F2574DE-1AE8-F341-9AF4-764E7916287A}" srcOrd="0" destOrd="0" presId="urn:microsoft.com/office/officeart/2005/8/layout/process4"/>
    <dgm:cxn modelId="{1A81D003-F762-41D8-AFFC-770C6363DB3C}" type="presParOf" srcId="{D8534915-E245-9E43-9EF0-45CEFD9C0478}" destId="{FC9D58BC-A84A-964D-BD9B-A8BD149D6D75}" srcOrd="0" destOrd="0" presId="urn:microsoft.com/office/officeart/2005/8/layout/process4"/>
    <dgm:cxn modelId="{5EE8FFF3-6915-4211-B6A3-B7ED80CC0728}" type="presParOf" srcId="{FC9D58BC-A84A-964D-BD9B-A8BD149D6D75}" destId="{A8F199B5-9582-1D41-AA0F-90C248A8369F}" srcOrd="0" destOrd="0" presId="urn:microsoft.com/office/officeart/2005/8/layout/process4"/>
    <dgm:cxn modelId="{5C72396F-0202-4AE9-9684-178EA621A074}" type="presParOf" srcId="{D8534915-E245-9E43-9EF0-45CEFD9C0478}" destId="{CF60CC9C-39AA-5145-9EFF-81D00F0B1F83}" srcOrd="1" destOrd="0" presId="urn:microsoft.com/office/officeart/2005/8/layout/process4"/>
    <dgm:cxn modelId="{DFBFA124-B1D1-4DF5-8B4C-28D9BF0D1C45}" type="presParOf" srcId="{D8534915-E245-9E43-9EF0-45CEFD9C0478}" destId="{4B55EF89-7A95-9945-AA8B-8DC70CB65DE9}" srcOrd="2" destOrd="0" presId="urn:microsoft.com/office/officeart/2005/8/layout/process4"/>
    <dgm:cxn modelId="{A5F9EE82-22EC-495D-B6BB-8CD012EF60DA}" type="presParOf" srcId="{4B55EF89-7A95-9945-AA8B-8DC70CB65DE9}" destId="{8F2574DE-1AE8-F341-9AF4-764E7916287A}" srcOrd="0" destOrd="0" presId="urn:microsoft.com/office/officeart/2005/8/layout/process4"/>
    <dgm:cxn modelId="{06CC694F-7CF2-4519-8525-949B366479BD}" type="presParOf" srcId="{4B55EF89-7A95-9945-AA8B-8DC70CB65DE9}" destId="{B121884D-C389-FC4E-85A6-C9D2F8467421}" srcOrd="1" destOrd="0" presId="urn:microsoft.com/office/officeart/2005/8/layout/process4"/>
    <dgm:cxn modelId="{740ABA3A-6805-4EA0-8616-901CC96E965D}" type="presParOf" srcId="{4B55EF89-7A95-9945-AA8B-8DC70CB65DE9}" destId="{32114042-2744-E745-8A51-DCB551FF5DA9}" srcOrd="2" destOrd="0" presId="urn:microsoft.com/office/officeart/2005/8/layout/process4"/>
    <dgm:cxn modelId="{F9C72612-40B0-4D1B-8E76-77788B9181DF}" type="presParOf" srcId="{32114042-2744-E745-8A51-DCB551FF5DA9}" destId="{A2DC8247-886C-F948-BD27-D7F583898F2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1800" b="0" i="0" dirty="0" smtClean="0">
              <a:solidFill>
                <a:schemeClr val="bg1"/>
              </a:solidFill>
              <a:effectLst/>
              <a:latin typeface="+mj-lt"/>
            </a:rPr>
            <a:t>Application owner</a:t>
          </a:r>
          <a:endParaRPr lang="en-US" sz="1800" b="0" i="0" dirty="0">
            <a:solidFill>
              <a:schemeClr val="bg1"/>
            </a:solidFill>
            <a:effectLst/>
            <a:latin typeface="+mj-lt"/>
          </a:endParaRPr>
        </a:p>
      </dgm:t>
    </dgm:pt>
    <dgm:pt modelId="{FAE921F1-5695-E643-9DEB-142906FF7E81}" type="parTrans" cxnId="{00CD53DC-40C5-4F47-ABCE-BCD3F006446C}">
      <dgm:prSet/>
      <dgm:spPr/>
      <dgm:t>
        <a:bodyPr/>
        <a:lstStyle/>
        <a:p>
          <a:endParaRPr lang="en-US"/>
        </a:p>
      </dgm:t>
    </dgm:pt>
    <dgm:pt modelId="{7071FB6B-00F7-384E-A4A3-D3E005662C56}" type="sibTrans" cxnId="{00CD53DC-40C5-4F47-ABCE-BCD3F006446C}">
      <dgm:prSet/>
      <dgm:spPr/>
      <dgm:t>
        <a:bodyPr/>
        <a:lstStyle/>
        <a:p>
          <a:endParaRPr lang="en-US"/>
        </a:p>
      </dgm:t>
    </dgm:pt>
    <dgm:pt modelId="{2FBF415C-5933-0442-BE06-448117A0CA37}">
      <dgm:prSet custT="1"/>
      <dgm:spPr>
        <a:solidFill>
          <a:schemeClr val="accent5"/>
        </a:solidFill>
        <a:ln w="19050">
          <a:solidFill>
            <a:schemeClr val="bg1"/>
          </a:solidFill>
        </a:ln>
      </dgm:spPr>
      <dgm:t>
        <a:bodyPr/>
        <a:lstStyle/>
        <a:p>
          <a:r>
            <a:rPr lang="en-US" sz="1800" dirty="0" smtClean="0">
              <a:solidFill>
                <a:schemeClr val="bg1"/>
              </a:solidFill>
              <a:effectLst/>
              <a:latin typeface="+mj-lt"/>
            </a:rPr>
            <a:t>End user</a:t>
          </a:r>
          <a:endParaRPr lang="en-US" sz="1800" dirty="0">
            <a:solidFill>
              <a:schemeClr val="bg1"/>
            </a:solidFill>
            <a:effectLst/>
            <a:latin typeface="+mj-lt"/>
          </a:endParaRPr>
        </a:p>
      </dgm:t>
    </dgm:pt>
    <dgm:pt modelId="{B7BF6BEB-5A14-0346-B7E8-56B69C7E82ED}" type="parTrans" cxnId="{976303D3-6D3A-5B4C-BE1A-85C7C1E5F989}">
      <dgm:prSet/>
      <dgm:spPr/>
      <dgm:t>
        <a:bodyPr/>
        <a:lstStyle/>
        <a:p>
          <a:endParaRPr lang="en-US"/>
        </a:p>
      </dgm:t>
    </dgm:pt>
    <dgm:pt modelId="{D87C1D95-59DE-674A-A60E-9BAE93D4A510}" type="sibTrans" cxnId="{976303D3-6D3A-5B4C-BE1A-85C7C1E5F989}">
      <dgm:prSet/>
      <dgm:spPr/>
      <dgm:t>
        <a:bodyPr/>
        <a:lstStyle/>
        <a:p>
          <a:endParaRPr lang="en-US"/>
        </a:p>
      </dgm:t>
    </dgm:pt>
    <dgm:pt modelId="{EB757D2A-28D2-244C-BAC9-353C6AD5FDE0}">
      <dgm:prSet custT="1"/>
      <dgm:spPr>
        <a:ln w="19050">
          <a:solidFill>
            <a:schemeClr val="bg1"/>
          </a:solidFill>
        </a:ln>
      </dgm:spPr>
      <dgm:t>
        <a:bodyPr/>
        <a:lstStyle/>
        <a:p>
          <a:r>
            <a:rPr lang="en-US" sz="1400" dirty="0" smtClean="0">
              <a:effectLst/>
              <a:latin typeface="+mj-lt"/>
              <a:ea typeface="ＭＳ Ｐゴシック" pitchFamily="-109" charset="-128"/>
            </a:rPr>
            <a:t>An end user who operates on database objects via a particular application but does not own any of the database objects</a:t>
          </a:r>
          <a:endParaRPr lang="en-US" sz="1400" dirty="0">
            <a:effectLst/>
            <a:latin typeface="+mj-lt"/>
            <a:ea typeface="ＭＳ Ｐゴシック" pitchFamily="-109" charset="-128"/>
          </a:endParaRPr>
        </a:p>
      </dgm:t>
    </dgm:pt>
    <dgm:pt modelId="{610DD4F8-AAF6-934A-9E06-6A60E869A9DD}" type="parTrans" cxnId="{636CFA4D-344C-5B40-97C2-CB947EED6815}">
      <dgm:prSet/>
      <dgm:spPr/>
      <dgm:t>
        <a:bodyPr/>
        <a:lstStyle/>
        <a:p>
          <a:endParaRPr lang="en-US"/>
        </a:p>
      </dgm:t>
    </dgm:pt>
    <dgm:pt modelId="{948E45A3-B7B6-A640-97ED-2EC296E3DAE2}" type="sibTrans" cxnId="{636CFA4D-344C-5B40-97C2-CB947EED6815}">
      <dgm:prSet/>
      <dgm:spPr/>
      <dgm:t>
        <a:bodyPr/>
        <a:lstStyle/>
        <a:p>
          <a:endParaRPr lang="en-US"/>
        </a:p>
      </dgm:t>
    </dgm:pt>
    <dgm:pt modelId="{BB163543-EFCD-E84A-9737-549C945F9EE9}">
      <dgm:prSet custT="1"/>
      <dgm:spPr>
        <a:solidFill>
          <a:schemeClr val="accent5"/>
        </a:solidFill>
        <a:ln w="19050">
          <a:solidFill>
            <a:schemeClr val="bg1"/>
          </a:solidFill>
        </a:ln>
      </dgm:spPr>
      <dgm:t>
        <a:bodyPr/>
        <a:lstStyle/>
        <a:p>
          <a:r>
            <a:rPr lang="en-US" sz="1800" dirty="0" smtClean="0">
              <a:solidFill>
                <a:schemeClr val="bg1"/>
              </a:solidFill>
              <a:effectLst/>
              <a:latin typeface="+mj-lt"/>
            </a:rPr>
            <a:t>Administrator</a:t>
          </a:r>
          <a:endParaRPr lang="en-US" sz="1800" dirty="0">
            <a:solidFill>
              <a:schemeClr val="bg1"/>
            </a:solidFill>
            <a:effectLst/>
            <a:latin typeface="+mj-lt"/>
          </a:endParaRPr>
        </a:p>
      </dgm:t>
    </dgm:pt>
    <dgm:pt modelId="{83838ED9-1286-7A42-A4A8-8549393512A9}" type="parTrans" cxnId="{E2BC0F2E-0987-5D46-BF08-A32C9A85C72B}">
      <dgm:prSet/>
      <dgm:spPr/>
      <dgm:t>
        <a:bodyPr/>
        <a:lstStyle/>
        <a:p>
          <a:endParaRPr lang="en-US"/>
        </a:p>
      </dgm:t>
    </dgm:pt>
    <dgm:pt modelId="{80AED100-8F8E-3649-90C6-F7A305ACB602}" type="sibTrans" cxnId="{E2BC0F2E-0987-5D46-BF08-A32C9A85C72B}">
      <dgm:prSet/>
      <dgm:spPr/>
      <dgm:t>
        <a:bodyPr/>
        <a:lstStyle/>
        <a:p>
          <a:endParaRPr lang="en-US"/>
        </a:p>
      </dgm:t>
    </dgm:pt>
    <dgm:pt modelId="{60DB49EC-3C25-5E42-AFDD-57D4BCEE3D46}">
      <dgm:prSet custT="1"/>
      <dgm:spPr>
        <a:ln w="19050">
          <a:solidFill>
            <a:schemeClr val="bg1"/>
          </a:solidFill>
        </a:ln>
      </dgm:spPr>
      <dgm:t>
        <a:bodyPr/>
        <a:lstStyle/>
        <a:p>
          <a:r>
            <a:rPr lang="en-US" sz="1400" dirty="0" smtClean="0">
              <a:effectLst/>
              <a:latin typeface="+mj-lt"/>
              <a:ea typeface="ＭＳ Ｐゴシック" pitchFamily="-109" charset="-128"/>
            </a:rPr>
            <a:t>User who has administrative responsibility for part or all of the database</a:t>
          </a:r>
          <a:endParaRPr lang="en-US" sz="1400" dirty="0">
            <a:effectLst/>
            <a:latin typeface="+mj-lt"/>
            <a:ea typeface="ＭＳ Ｐゴシック" pitchFamily="-109" charset="-128"/>
          </a:endParaRPr>
        </a:p>
      </dgm:t>
    </dgm:pt>
    <dgm:pt modelId="{EAB19AE8-7553-8C4C-9AA4-97AE38E20E6D}" type="parTrans" cxnId="{3182F4A5-734A-AE45-97ED-CFFF2EBCD75F}">
      <dgm:prSet/>
      <dgm:spPr/>
      <dgm:t>
        <a:bodyPr/>
        <a:lstStyle/>
        <a:p>
          <a:endParaRPr lang="en-US"/>
        </a:p>
      </dgm:t>
    </dgm:pt>
    <dgm:pt modelId="{5DA5D212-08C6-D047-94E2-BF14052D8504}" type="sibTrans" cxnId="{3182F4A5-734A-AE45-97ED-CFFF2EBCD75F}">
      <dgm:prSet/>
      <dgm:spPr/>
      <dgm:t>
        <a:bodyPr/>
        <a:lstStyle/>
        <a:p>
          <a:endParaRPr lang="en-US"/>
        </a:p>
      </dgm:t>
    </dgm:pt>
    <dgm:pt modelId="{5ABD1CB0-9C1C-7F46-8517-75393D7A26F9}">
      <dgm:prSet custT="1"/>
      <dgm:spPr>
        <a:ln w="19050">
          <a:solidFill>
            <a:schemeClr val="bg1"/>
          </a:solidFill>
        </a:ln>
      </dgm:spPr>
      <dgm:t>
        <a:bodyPr/>
        <a:lstStyle/>
        <a:p>
          <a:r>
            <a:rPr lang="en-US" sz="1400" dirty="0" smtClean="0">
              <a:effectLst/>
              <a:latin typeface="+mj-lt"/>
              <a:ea typeface="ＭＳ Ｐゴシック" pitchFamily="-109" charset="-128"/>
            </a:rPr>
            <a:t>An end user who owns database objects as part of an application</a:t>
          </a:r>
          <a:endParaRPr lang="en-US" sz="1600" dirty="0">
            <a:effectLst/>
            <a:latin typeface="+mj-lt"/>
          </a:endParaRPr>
        </a:p>
      </dgm:t>
    </dgm:pt>
    <dgm:pt modelId="{DF240F3E-0077-1E4D-AA2A-F7313EF20117}" type="parTrans" cxnId="{89F67F8C-0D6B-D941-B9B4-95EBD7BD91E4}">
      <dgm:prSet/>
      <dgm:spPr/>
      <dgm:t>
        <a:bodyPr/>
        <a:lstStyle/>
        <a:p>
          <a:endParaRPr lang="en-US"/>
        </a:p>
      </dgm:t>
    </dgm:pt>
    <dgm:pt modelId="{B32B0882-3FCB-BF40-8B3F-B0854A5EED26}" type="sibTrans" cxnId="{89F67F8C-0D6B-D941-B9B4-95EBD7BD91E4}">
      <dgm:prSet/>
      <dgm:spPr/>
      <dgm:t>
        <a:bodyPr/>
        <a:lstStyle/>
        <a:p>
          <a:endParaRPr lang="en-US"/>
        </a:p>
      </dgm:t>
    </dgm:pt>
    <dgm:pt modelId="{0DDF242A-832C-D348-B43D-48C85DDA1821}" type="pres">
      <dgm:prSet presAssocID="{0AC05404-D79C-8242-ADA1-868C0474B31D}" presName="Name0" presStyleCnt="0">
        <dgm:presLayoutVars>
          <dgm:dir/>
          <dgm:animLvl val="lvl"/>
          <dgm:resizeHandles val="exact"/>
        </dgm:presLayoutVars>
      </dgm:prSet>
      <dgm:spPr/>
      <dgm:t>
        <a:bodyPr/>
        <a:lstStyle/>
        <a:p>
          <a:endParaRPr lang="en-US"/>
        </a:p>
      </dgm:t>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t>
        <a:bodyPr/>
        <a:lstStyle/>
        <a:p>
          <a:endParaRPr lang="en-US"/>
        </a:p>
      </dgm:t>
    </dgm:pt>
    <dgm:pt modelId="{7ECD17B7-684C-2845-ACF8-8E9050953787}" type="pres">
      <dgm:prSet presAssocID="{073F2D7D-7B12-5443-9C8C-2E0745CAE5C2}" presName="desTx" presStyleLbl="alignAccFollowNode1" presStyleIdx="0" presStyleCnt="3">
        <dgm:presLayoutVars>
          <dgm:bulletEnabled val="1"/>
        </dgm:presLayoutVars>
      </dgm:prSet>
      <dgm:spPr/>
      <dgm:t>
        <a:bodyPr/>
        <a:lstStyle/>
        <a:p>
          <a:endParaRPr lang="en-US"/>
        </a:p>
      </dgm:t>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t>
        <a:bodyPr/>
        <a:lstStyle/>
        <a:p>
          <a:endParaRPr lang="en-US"/>
        </a:p>
      </dgm:t>
    </dgm:pt>
    <dgm:pt modelId="{C8583E30-73F6-DD4F-B30F-D721DA3337DC}" type="pres">
      <dgm:prSet presAssocID="{2FBF415C-5933-0442-BE06-448117A0CA37}" presName="desTx" presStyleLbl="alignAccFollowNode1" presStyleIdx="1" presStyleCnt="3">
        <dgm:presLayoutVars>
          <dgm:bulletEnabled val="1"/>
        </dgm:presLayoutVars>
      </dgm:prSet>
      <dgm:spPr/>
      <dgm:t>
        <a:bodyPr/>
        <a:lstStyle/>
        <a:p>
          <a:endParaRPr lang="en-US"/>
        </a:p>
      </dgm:t>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t>
        <a:bodyPr/>
        <a:lstStyle/>
        <a:p>
          <a:endParaRPr lang="en-US"/>
        </a:p>
      </dgm:t>
    </dgm:pt>
    <dgm:pt modelId="{B2FEAAE6-536C-9647-88D6-687BF654CC73}" type="pres">
      <dgm:prSet presAssocID="{BB163543-EFCD-E84A-9737-549C945F9EE9}" presName="desTx" presStyleLbl="alignAccFollowNode1" presStyleIdx="2" presStyleCnt="3">
        <dgm:presLayoutVars>
          <dgm:bulletEnabled val="1"/>
        </dgm:presLayoutVars>
      </dgm:prSet>
      <dgm:spPr/>
      <dgm:t>
        <a:bodyPr/>
        <a:lstStyle/>
        <a:p>
          <a:endParaRPr lang="en-US"/>
        </a:p>
      </dgm:t>
    </dgm:pt>
  </dgm:ptLst>
  <dgm:cxnLst>
    <dgm:cxn modelId="{00CD53DC-40C5-4F47-ABCE-BCD3F006446C}" srcId="{0AC05404-D79C-8242-ADA1-868C0474B31D}" destId="{073F2D7D-7B12-5443-9C8C-2E0745CAE5C2}" srcOrd="0" destOrd="0" parTransId="{FAE921F1-5695-E643-9DEB-142906FF7E81}" sibTransId="{7071FB6B-00F7-384E-A4A3-D3E005662C56}"/>
    <dgm:cxn modelId="{01418A04-DC9D-4016-8FE3-24782E3F193F}" type="presOf" srcId="{073F2D7D-7B12-5443-9C8C-2E0745CAE5C2}" destId="{844F264B-30FD-E241-9CBE-34B109D2539E}" srcOrd="0" destOrd="0" presId="urn:microsoft.com/office/officeart/2005/8/layout/hList1"/>
    <dgm:cxn modelId="{10E2951E-C6AF-4B06-AE0C-D64D82EDB654}" type="presOf" srcId="{5ABD1CB0-9C1C-7F46-8517-75393D7A26F9}" destId="{7ECD17B7-684C-2845-ACF8-8E9050953787}"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18C32024-6C8E-4B94-A564-7CC4C6A216ED}" type="presOf" srcId="{EB757D2A-28D2-244C-BAC9-353C6AD5FDE0}" destId="{C8583E30-73F6-DD4F-B30F-D721DA3337DC}" srcOrd="0" destOrd="0" presId="urn:microsoft.com/office/officeart/2005/8/layout/hList1"/>
    <dgm:cxn modelId="{3182F4A5-734A-AE45-97ED-CFFF2EBCD75F}" srcId="{BB163543-EFCD-E84A-9737-549C945F9EE9}" destId="{60DB49EC-3C25-5E42-AFDD-57D4BCEE3D46}" srcOrd="0" destOrd="0" parTransId="{EAB19AE8-7553-8C4C-9AA4-97AE38E20E6D}" sibTransId="{5DA5D212-08C6-D047-94E2-BF14052D8504}"/>
    <dgm:cxn modelId="{6DAA01E6-1258-4B62-B7CF-1152BCF5FEEF}" type="presOf" srcId="{BB163543-EFCD-E84A-9737-549C945F9EE9}" destId="{CE35C468-6D03-A74E-9D2B-4E2866954FF6}" srcOrd="0" destOrd="0" presId="urn:microsoft.com/office/officeart/2005/8/layout/hList1"/>
    <dgm:cxn modelId="{89F67F8C-0D6B-D941-B9B4-95EBD7BD91E4}" srcId="{073F2D7D-7B12-5443-9C8C-2E0745CAE5C2}" destId="{5ABD1CB0-9C1C-7F46-8517-75393D7A26F9}" srcOrd="0" destOrd="0" parTransId="{DF240F3E-0077-1E4D-AA2A-F7313EF20117}" sibTransId="{B32B0882-3FCB-BF40-8B3F-B0854A5EED26}"/>
    <dgm:cxn modelId="{6A6C62F3-0C2B-43B6-BEC5-2A533BFD20FD}" type="presOf" srcId="{60DB49EC-3C25-5E42-AFDD-57D4BCEE3D46}" destId="{B2FEAAE6-536C-9647-88D6-687BF654CC73}" srcOrd="0" destOrd="0" presId="urn:microsoft.com/office/officeart/2005/8/layout/hList1"/>
    <dgm:cxn modelId="{88BAADA2-6113-49A2-9866-4AD38A391425}" type="presOf" srcId="{2FBF415C-5933-0442-BE06-448117A0CA37}" destId="{67E38C9A-8161-4343-AF00-E9C298D53430}" srcOrd="0" destOrd="0" presId="urn:microsoft.com/office/officeart/2005/8/layout/hList1"/>
    <dgm:cxn modelId="{E2BC0F2E-0987-5D46-BF08-A32C9A85C72B}" srcId="{0AC05404-D79C-8242-ADA1-868C0474B31D}" destId="{BB163543-EFCD-E84A-9737-549C945F9EE9}" srcOrd="2" destOrd="0" parTransId="{83838ED9-1286-7A42-A4A8-8549393512A9}" sibTransId="{80AED100-8F8E-3649-90C6-F7A305ACB602}"/>
    <dgm:cxn modelId="{636CFA4D-344C-5B40-97C2-CB947EED6815}" srcId="{2FBF415C-5933-0442-BE06-448117A0CA37}" destId="{EB757D2A-28D2-244C-BAC9-353C6AD5FDE0}" srcOrd="0" destOrd="0" parTransId="{610DD4F8-AAF6-934A-9E06-6A60E869A9DD}" sibTransId="{948E45A3-B7B6-A640-97ED-2EC296E3DAE2}"/>
    <dgm:cxn modelId="{FAE076E1-A4CD-4F4F-81D8-249AE60419CE}" type="presOf" srcId="{0AC05404-D79C-8242-ADA1-868C0474B31D}" destId="{0DDF242A-832C-D348-B43D-48C85DDA1821}" srcOrd="0" destOrd="0" presId="urn:microsoft.com/office/officeart/2005/8/layout/hList1"/>
    <dgm:cxn modelId="{7086ECAF-01CB-4046-872B-C76AA51CF33A}" type="presParOf" srcId="{0DDF242A-832C-D348-B43D-48C85DDA1821}" destId="{97FB3A73-F269-B549-882A-25A277DD7E8C}" srcOrd="0" destOrd="0" presId="urn:microsoft.com/office/officeart/2005/8/layout/hList1"/>
    <dgm:cxn modelId="{66DFAF16-264E-4D6A-9C8A-DFB96FB2B9E1}" type="presParOf" srcId="{97FB3A73-F269-B549-882A-25A277DD7E8C}" destId="{844F264B-30FD-E241-9CBE-34B109D2539E}" srcOrd="0" destOrd="0" presId="urn:microsoft.com/office/officeart/2005/8/layout/hList1"/>
    <dgm:cxn modelId="{BD069C08-27D2-4821-8ADC-B6A16638B6E3}" type="presParOf" srcId="{97FB3A73-F269-B549-882A-25A277DD7E8C}" destId="{7ECD17B7-684C-2845-ACF8-8E9050953787}" srcOrd="1" destOrd="0" presId="urn:microsoft.com/office/officeart/2005/8/layout/hList1"/>
    <dgm:cxn modelId="{917498BD-9CA5-42CE-8577-5050E607F008}" type="presParOf" srcId="{0DDF242A-832C-D348-B43D-48C85DDA1821}" destId="{FB774BDE-6727-7343-9672-A832EECDBE02}" srcOrd="1" destOrd="0" presId="urn:microsoft.com/office/officeart/2005/8/layout/hList1"/>
    <dgm:cxn modelId="{3BCBC708-9525-420D-B1F5-4D7EDF39A844}" type="presParOf" srcId="{0DDF242A-832C-D348-B43D-48C85DDA1821}" destId="{7E267DF8-9A1A-8D48-82AE-2D88B7199E77}" srcOrd="2" destOrd="0" presId="urn:microsoft.com/office/officeart/2005/8/layout/hList1"/>
    <dgm:cxn modelId="{7C74649E-5EB2-4DC7-8DF1-46A9D2BEBB50}" type="presParOf" srcId="{7E267DF8-9A1A-8D48-82AE-2D88B7199E77}" destId="{67E38C9A-8161-4343-AF00-E9C298D53430}" srcOrd="0" destOrd="0" presId="urn:microsoft.com/office/officeart/2005/8/layout/hList1"/>
    <dgm:cxn modelId="{B430C695-595A-400A-A4B4-C7C186468C4E}" type="presParOf" srcId="{7E267DF8-9A1A-8D48-82AE-2D88B7199E77}" destId="{C8583E30-73F6-DD4F-B30F-D721DA3337DC}" srcOrd="1" destOrd="0" presId="urn:microsoft.com/office/officeart/2005/8/layout/hList1"/>
    <dgm:cxn modelId="{BAFBC474-E65E-45CD-8786-10876902C4EF}" type="presParOf" srcId="{0DDF242A-832C-D348-B43D-48C85DDA1821}" destId="{5249284E-B161-0641-8131-D35C34404772}" srcOrd="3" destOrd="0" presId="urn:microsoft.com/office/officeart/2005/8/layout/hList1"/>
    <dgm:cxn modelId="{F74A5D72-CCF0-4C8F-86A0-9D5D750CF82A}" type="presParOf" srcId="{0DDF242A-832C-D348-B43D-48C85DDA1821}" destId="{764E1CA0-604E-6A4B-B06C-9829C2C0A2CB}" srcOrd="4" destOrd="0" presId="urn:microsoft.com/office/officeart/2005/8/layout/hList1"/>
    <dgm:cxn modelId="{CCFBED0E-70A8-4527-B7B5-B58725F4965C}" type="presParOf" srcId="{764E1CA0-604E-6A4B-B06C-9829C2C0A2CB}" destId="{CE35C468-6D03-A74E-9D2B-4E2866954FF6}" srcOrd="0" destOrd="0" presId="urn:microsoft.com/office/officeart/2005/8/layout/hList1"/>
    <dgm:cxn modelId="{0055CFA6-D543-4B4E-8F98-9B4FA0BBBDC5}"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026833" cy="464185"/>
          </a:xfrm>
          <a:prstGeom prst="rect">
            <a:avLst/>
          </a:prstGeom>
        </p:spPr>
        <p:txBody>
          <a:bodyPr vert="horz" lIns="92437" tIns="46218" rIns="92437" bIns="46218" rtlCol="0"/>
          <a:lstStyle>
            <a:lvl1pPr algn="l">
              <a:defRPr sz="1200"/>
            </a:lvl1pPr>
          </a:lstStyle>
          <a:p>
            <a:endParaRPr lang="en-US"/>
          </a:p>
        </p:txBody>
      </p:sp>
      <p:sp>
        <p:nvSpPr>
          <p:cNvPr id="3" name="Date Placeholder 2"/>
          <p:cNvSpPr>
            <a:spLocks noGrp="1"/>
          </p:cNvSpPr>
          <p:nvPr>
            <p:ph type="dt" sz="quarter" idx="1"/>
          </p:nvPr>
        </p:nvSpPr>
        <p:spPr>
          <a:xfrm>
            <a:off x="3956554" y="2"/>
            <a:ext cx="3026833" cy="464185"/>
          </a:xfrm>
          <a:prstGeom prst="rect">
            <a:avLst/>
          </a:prstGeom>
        </p:spPr>
        <p:txBody>
          <a:bodyPr vert="horz" lIns="92437" tIns="46218" rIns="92437" bIns="46218" rtlCol="0"/>
          <a:lstStyle>
            <a:lvl1pPr algn="r">
              <a:defRPr sz="1200"/>
            </a:lvl1pPr>
          </a:lstStyle>
          <a:p>
            <a:fld id="{4B7564A2-43F0-4770-8EDE-84AD5A60E935}" type="datetimeFigureOut">
              <a:rPr lang="en-US" smtClean="0"/>
              <a:t>9/25/2014</a:t>
            </a:fld>
            <a:endParaRPr lang="en-US"/>
          </a:p>
        </p:txBody>
      </p:sp>
      <p:sp>
        <p:nvSpPr>
          <p:cNvPr id="4" name="Footer Placeholder 3"/>
          <p:cNvSpPr>
            <a:spLocks noGrp="1"/>
          </p:cNvSpPr>
          <p:nvPr>
            <p:ph type="ftr" sz="quarter" idx="2"/>
          </p:nvPr>
        </p:nvSpPr>
        <p:spPr>
          <a:xfrm>
            <a:off x="3" y="8817904"/>
            <a:ext cx="3026833" cy="464185"/>
          </a:xfrm>
          <a:prstGeom prst="rect">
            <a:avLst/>
          </a:prstGeom>
        </p:spPr>
        <p:txBody>
          <a:bodyPr vert="horz" lIns="92437" tIns="46218" rIns="92437" bIns="46218" rtlCol="0" anchor="b"/>
          <a:lstStyle>
            <a:lvl1pPr algn="l">
              <a:defRPr sz="1200"/>
            </a:lvl1pPr>
          </a:lstStyle>
          <a:p>
            <a:endParaRPr lang="en-US"/>
          </a:p>
        </p:txBody>
      </p:sp>
      <p:sp>
        <p:nvSpPr>
          <p:cNvPr id="5" name="Slide Number Placeholder 4"/>
          <p:cNvSpPr>
            <a:spLocks noGrp="1"/>
          </p:cNvSpPr>
          <p:nvPr>
            <p:ph type="sldNum" sz="quarter" idx="3"/>
          </p:nvPr>
        </p:nvSpPr>
        <p:spPr>
          <a:xfrm>
            <a:off x="3956554" y="8817904"/>
            <a:ext cx="3026833" cy="464185"/>
          </a:xfrm>
          <a:prstGeom prst="rect">
            <a:avLst/>
          </a:prstGeom>
        </p:spPr>
        <p:txBody>
          <a:bodyPr vert="horz" lIns="92437" tIns="46218" rIns="92437" bIns="46218" rtlCol="0" anchor="b"/>
          <a:lstStyle>
            <a:lvl1pPr algn="r">
              <a:defRPr sz="1200"/>
            </a:lvl1pPr>
          </a:lstStyle>
          <a:p>
            <a:fld id="{F8FA9BA9-05CD-4B8E-9598-56888303459E}" type="slidenum">
              <a:rPr lang="en-US" smtClean="0"/>
              <a:t>‹#›</a:t>
            </a:fld>
            <a:endParaRPr lang="en-US"/>
          </a:p>
        </p:txBody>
      </p:sp>
    </p:spTree>
    <p:extLst>
      <p:ext uri="{BB962C8B-B14F-4D97-AF65-F5344CB8AC3E}">
        <p14:creationId xmlns:p14="http://schemas.microsoft.com/office/powerpoint/2010/main" val="1290521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3" y="2"/>
            <a:ext cx="3026833" cy="464185"/>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956554" y="2"/>
            <a:ext cx="3026833" cy="464185"/>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73163" y="695325"/>
            <a:ext cx="4640262" cy="3481388"/>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98501" y="4409758"/>
            <a:ext cx="5588000" cy="4177665"/>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3" y="8817904"/>
            <a:ext cx="3026833" cy="464185"/>
          </a:xfrm>
          <a:prstGeom prst="rect">
            <a:avLst/>
          </a:prstGeom>
          <a:noFill/>
          <a:ln w="9525">
            <a:noFill/>
            <a:miter lim="800000"/>
            <a:headEnd/>
            <a:tailEnd/>
          </a:ln>
          <a:effectLst/>
        </p:spPr>
        <p:txBody>
          <a:bodyPr vert="horz" wrap="square" lIns="92437" tIns="46218" rIns="92437" bIns="46218"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956554" y="8817904"/>
            <a:ext cx="3026833" cy="464185"/>
          </a:xfrm>
          <a:prstGeom prst="rect">
            <a:avLst/>
          </a:prstGeom>
          <a:noFill/>
          <a:ln w="9525">
            <a:noFill/>
            <a:miter lim="800000"/>
            <a:headEnd/>
            <a:tailEnd/>
          </a:ln>
          <a:effectLst/>
        </p:spPr>
        <p:txBody>
          <a:bodyPr vert="horz" wrap="square" lIns="92437" tIns="46218" rIns="92437" bIns="46218"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4181160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This chapter looks at the unique security issues that relate to databases.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The focus of this chapter is on relational database management systems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(RDBMS). The relational approach dominates industry, government, and</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research sectors and is likely to do so for the foreseeable future. We begin with an</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overview of the need for database-specific security techniques. Then we provide</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a brief introduction to database management systems, followed by an overview</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of relational databases. Next, we look at the issue of database access control,</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followed by a discussion of the inference threat. Then we examine security issues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for statistical databases. Next, we examine database encryption. Finally, we</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examine the issues raised by the use of cloud technology.</a:t>
            </a:r>
            <a:endParaRPr lang="en-US" sz="1200" kern="1200" dirty="0">
              <a:solidFill>
                <a:schemeClr val="tx1"/>
              </a:solidFill>
              <a:latin typeface="Arial" pitchFamily="-108" charset="0"/>
              <a:ea typeface="ＭＳ Ｐゴシック" pitchFamily="33" charset="-128"/>
              <a:cs typeface="ＭＳ Ｐゴシック" pitchFamily="33"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6003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2013 State of Software Security Report [VERA13] found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is around 32% and that</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account for 26% of all reported breaches.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also considers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among the most dangerous threats, reporting that three of the biggest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SQL injection attacks in 2012 resulted in millions of email addresses,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names, and passwords being exposed and damaged the respective brands.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2013 Global Security Report [TRUS13] lists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one of the top two intrusion techniques. The report notes that poor coding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practices have allowed the SQL injection attack vector to remain on the threat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landscape for more than 15 years, but that proper programming and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measures can prevent these attacks.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10</a:t>
            </a:fld>
            <a:endParaRPr lang="en-AU"/>
          </a:p>
        </p:txBody>
      </p:sp>
    </p:spTree>
    <p:extLst>
      <p:ext uri="{BB962C8B-B14F-4D97-AF65-F5344CB8AC3E}">
        <p14:creationId xmlns:p14="http://schemas.microsoft.com/office/powerpoint/2010/main" val="237489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an attack that exploits a security vulnerability occurring in the database layer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an application (such as queries). Using SQL injection, the attacker can extract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manipulate the web application’s data. The attack is viable when user input is either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incorrectly filtered for string literal escape characters embedded in SQL statements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user input is not strongly typed, and thereby unexpectedly executed.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5.5, from [ACUN13], is a typical example of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The steps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involved are as follows: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Hacker finds a vulnerability in a custom Web application and injects an SQL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command to a database by sending the command to the Web server. The command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injected into traffic that will be accepted by the firewall.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 The Web server receives the malicious code and sends it to the Web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The Web application server receives the malicious code from the Web 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sends it to the database server.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4. The database server executes the malicious code on the database. The database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returns data from credit cards table.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5. The Web application server dynamically generates a page with data including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credit card details from the database.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6. The Web server sends the credit card details to the hacker.</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11</a:t>
            </a:fld>
            <a:endParaRPr lang="en-AU"/>
          </a:p>
        </p:txBody>
      </p:sp>
    </p:spTree>
    <p:extLst>
      <p:ext uri="{BB962C8B-B14F-4D97-AF65-F5344CB8AC3E}">
        <p14:creationId xmlns:p14="http://schemas.microsoft.com/office/powerpoint/2010/main" val="223499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typically works by prematurely terminating a text string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appending a new command. Because the inserted command may have additional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strings appended to it before it is executed, the attacker terminates the injected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string with a comment mark “--”. Subsequent text is ignored at execution time.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12</a:t>
            </a:fld>
            <a:endParaRPr lang="en-AU"/>
          </a:p>
        </p:txBody>
      </p:sp>
    </p:spTree>
    <p:extLst>
      <p:ext uri="{BB962C8B-B14F-4D97-AF65-F5344CB8AC3E}">
        <p14:creationId xmlns:p14="http://schemas.microsoft.com/office/powerpoint/2010/main" val="2456518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can characterize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in terms of the avenue of attack and the type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 [CHAN11, HALF06]. The main avenues of attack are as follows: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User input:  In this case, attackers inject SQL commands by providing suitably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crafted user input. A Web application can read user input in several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ways based on the environment in which the application is deployed. In most</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form submissions that are sent to the Web application via HTTP GET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POST requests. Web applications are generally able to access the user input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contained in these requests as they would access any other variable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Server variables:  Server variables are a collection of variables that contain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HTTP headers, network protocol headers, and environmental variables. Web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use these server variables in a variety of ways, such as logging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usage statistics and identifying browsing trends. If these variables are logged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 database without sanitization, this could create an SQL injection vulnerability.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attackers can forge the values that are placed in HTTP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network headers, they can exploit this vulnerability by placing data directly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into the headers. When the query to log the server variable is issued to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Second-order injection:  Second-order injection occurs when incomplete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prevention mechanisms against SQL injection attacks are in place. In second-order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injection, a malicious user could rely on data already present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or database to trigger an SQL injection attack, so when the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occurs, the input that modifies the query to cause an attack does not come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the user, but from within the system itself.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Cookies:  When a client returns to a Web application, cookies can be used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restore the client’s state information. Because the client has control over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cookies, an attacker could alter cookies such that when the application 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builds an SQL query based on the cookie’s content, the structure and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query is modified.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Physical user input:  SQL injection is possible by supplying user input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constructs an attack outside the realm of web requests. This user-input could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take the form of conventional barcodes, RFID tags, or even paper forms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scanned using optical character recognition and passed to a database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13</a:t>
            </a:fld>
            <a:endParaRPr lang="en-AU"/>
          </a:p>
        </p:txBody>
      </p:sp>
    </p:spTree>
    <p:extLst>
      <p:ext uri="{BB962C8B-B14F-4D97-AF65-F5344CB8AC3E}">
        <p14:creationId xmlns:p14="http://schemas.microsoft.com/office/powerpoint/2010/main" val="417683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types can be grouped into three main categories: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inferential,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out-of-band.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uses the same communication channel for injecting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SQL code and retrieving results. The retrieved data are presented directly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Web page.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types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Tautology:  This form of attack injects code in one or more conditional statements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 that they always evaluate to true. </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End-of-line comment: After injecting code into a particular field, legitimate code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follows are nullified through usage of end of line comments. An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be to add ”- -” after inputs so that remaining queries are not treated as executable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code, but comments. The preceding tautology example is also of this form.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Piggybacked queries: The attacker adds additional queries beyond the intended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query, piggy-backing the attack on top of a legitimate request. This technique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relies on server configurations that allow several different queries within a single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string of code. The example in the preceding section is of this form.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15</a:t>
            </a:fld>
            <a:endParaRPr lang="en-AU"/>
          </a:p>
        </p:txBody>
      </p:sp>
    </p:spTree>
    <p:extLst>
      <p:ext uri="{BB962C8B-B14F-4D97-AF65-F5344CB8AC3E}">
        <p14:creationId xmlns:p14="http://schemas.microsoft.com/office/powerpoint/2010/main" val="874458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an inferential attack , there is no actual transfer of data, but the attacker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able to reconstruct the information by sending particular requests and observing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resulting behavior of the Website/database server. Inferential attack types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Illegal/logically incorrect queries:  This attack lets an attacker gather important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about the type and structure of the backend database of a Web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The attack is considered a preliminary, information-gathering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step for other attacks. The vulnerability leveraged by this attack is that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default error page returned by application servers is often overly descriptive.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fact, the simple fact that an error messages is generated can often reveal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vulnerable/injectable parameters to an attacker.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Blind SQL injection:  Blind SQL injection allows attackers to infer the data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present in a database system even when the system is sufficiently secure to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display any erroneous information back to the attacker. The attacker asks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 true/false questions. If the injected statement evaluates to true, the 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continues to function normally. If the statement evaluates to false, although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no descriptive error message, the page differs significantly from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normally functioning page.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16</a:t>
            </a:fld>
            <a:endParaRPr lang="en-AU"/>
          </a:p>
        </p:txBody>
      </p:sp>
    </p:spTree>
    <p:extLst>
      <p:ext uri="{BB962C8B-B14F-4D97-AF65-F5344CB8AC3E}">
        <p14:creationId xmlns:p14="http://schemas.microsoft.com/office/powerpoint/2010/main" val="311494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an out-of-band attack , data are retrieved using a different channel (e.g.,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email with the results of the query is generated and sent to the tester). This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when there are limitations on information retrieval, but outbound connectivity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the database server is lax.</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17</a:t>
            </a:fld>
            <a:endParaRPr lang="en-AU"/>
          </a:p>
        </p:txBody>
      </p:sp>
    </p:spTree>
    <p:extLst>
      <p:ext uri="{BB962C8B-B14F-4D97-AF65-F5344CB8AC3E}">
        <p14:creationId xmlns:p14="http://schemas.microsoft.com/office/powerpoint/2010/main" val="548553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Examples of defensive coding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Manual defensive coding practices:  A common vulnerability exploited by</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Parameterized query insertion:  This approach attempts to prevent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SQL DOM:  SQL DOM is a set of classes that enables automated data type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variety of detection  methods have been developed, including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Signature based:  This technique attempts to match specific attack patterns.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Anomaly based:  This approach attempts to define normal behavior and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Code analysis:  Code analysis techniques involve the use of a test suite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Finally, a number of run-time prevention  techniques have been developed as</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purpose [CHAN12,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18</a:t>
            </a:fld>
            <a:endParaRPr lang="en-AU"/>
          </a:p>
        </p:txBody>
      </p:sp>
    </p:spTree>
    <p:extLst>
      <p:ext uri="{BB962C8B-B14F-4D97-AF65-F5344CB8AC3E}">
        <p14:creationId xmlns:p14="http://schemas.microsoft.com/office/powerpoint/2010/main" val="206618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19</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smtClean="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smtClean="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smtClean="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smtClean="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smtClean="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smtClean="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smtClean="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smtClean="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smtClean="0">
                <a:latin typeface="Arial" pitchFamily="-109" charset="0"/>
                <a:ea typeface="ＭＳ Ｐゴシック" pitchFamily="-109" charset="-128"/>
                <a:cs typeface="ＭＳ Ｐゴシック" pitchFamily="-109" charset="-128"/>
              </a:rPr>
              <a:t>to Chapter 13 . Typically, a DBMS can support a range of administrative policies,</a:t>
            </a:r>
          </a:p>
          <a:p>
            <a:r>
              <a:rPr lang="en-US" smtClean="0">
                <a:latin typeface="Arial" pitchFamily="-109" charset="0"/>
                <a:ea typeface="ＭＳ Ｐゴシック" pitchFamily="-109" charset="-128"/>
                <a:cs typeface="ＭＳ Ｐゴシック" pitchFamily="-109" charset="-128"/>
              </a:rPr>
              <a:t>including the following:</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a:t>
            </a:r>
            <a:r>
              <a:rPr lang="en-US" b="1" smtClean="0">
                <a:latin typeface="Arial" pitchFamily="-109" charset="0"/>
                <a:ea typeface="ＭＳ Ｐゴシック" pitchFamily="-109" charset="-128"/>
                <a:cs typeface="ＭＳ Ｐゴシック" pitchFamily="-109" charset="-128"/>
              </a:rPr>
              <a:t>Centralized administration: A small number of privileged users may grant and</a:t>
            </a:r>
          </a:p>
          <a:p>
            <a:r>
              <a:rPr lang="en-US" smtClean="0">
                <a:latin typeface="Arial" pitchFamily="-109" charset="0"/>
                <a:ea typeface="ＭＳ Ｐゴシック" pitchFamily="-109" charset="-128"/>
                <a:cs typeface="ＭＳ Ｐゴシック" pitchFamily="-109" charset="-128"/>
              </a:rPr>
              <a:t>revoke access rights.</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a:t>
            </a:r>
            <a:r>
              <a:rPr lang="en-US" b="1" smtClean="0">
                <a:latin typeface="Arial" pitchFamily="-109" charset="0"/>
                <a:ea typeface="ＭＳ Ｐゴシック" pitchFamily="-109" charset="-128"/>
                <a:cs typeface="ＭＳ Ｐゴシック" pitchFamily="-109" charset="-128"/>
              </a:rPr>
              <a:t>Ownership-based administration: The owner (creator) of a table may grant</a:t>
            </a:r>
          </a:p>
          <a:p>
            <a:r>
              <a:rPr lang="en-US" smtClean="0">
                <a:latin typeface="Arial" pitchFamily="-109" charset="0"/>
                <a:ea typeface="ＭＳ Ｐゴシック" pitchFamily="-109" charset="-128"/>
                <a:cs typeface="ＭＳ Ｐゴシック" pitchFamily="-109" charset="-128"/>
              </a:rPr>
              <a:t>and revoke access rights to the table.</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a:t>
            </a:r>
            <a:r>
              <a:rPr lang="en-US" b="1" smtClean="0">
                <a:latin typeface="Arial" pitchFamily="-109" charset="0"/>
                <a:ea typeface="ＭＳ Ｐゴシック" pitchFamily="-109" charset="-128"/>
                <a:cs typeface="ＭＳ Ｐゴシック" pitchFamily="-109" charset="-128"/>
              </a:rPr>
              <a:t>Decentralized administration: In addition to granting and revoking access rights</a:t>
            </a:r>
          </a:p>
          <a:p>
            <a:r>
              <a:rPr lang="en-US" smtClean="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smtClean="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smtClean="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smtClean="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smtClean="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smtClean="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smtClean="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smtClean="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smtClean="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smtClean="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89771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20</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smtClean="0">
                <a:latin typeface="Arial" pitchFamily="-109" charset="0"/>
                <a:ea typeface="ＭＳ Ｐゴシック" pitchFamily="-109" charset="-128"/>
                <a:cs typeface="ＭＳ Ｐゴシック" pitchFamily="-109" charset="-128"/>
              </a:rPr>
              <a:t>SQL provides two commands for managing access rights, GRANT and REVOKE.</a:t>
            </a:r>
          </a:p>
          <a:p>
            <a:r>
              <a:rPr lang="en-US" smtClean="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smtClean="0">
                <a:latin typeface="Arial" pitchFamily="-109" charset="0"/>
                <a:ea typeface="ＭＳ Ｐゴシック" pitchFamily="-109" charset="-128"/>
                <a:cs typeface="ＭＳ Ｐゴシック" pitchFamily="-109" charset="-128"/>
              </a:rPr>
              <a:t>GRANT command has the following syntax: 1</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GRANT { privileges | role }</a:t>
            </a:r>
          </a:p>
          <a:p>
            <a:r>
              <a:rPr lang="en-US" smtClean="0">
                <a:latin typeface="Arial" pitchFamily="-109" charset="0"/>
                <a:ea typeface="ＭＳ Ｐゴシック" pitchFamily="-109" charset="-128"/>
                <a:cs typeface="ＭＳ Ｐゴシック" pitchFamily="-109" charset="-128"/>
              </a:rPr>
              <a:t>[ON table]</a:t>
            </a:r>
          </a:p>
          <a:p>
            <a:r>
              <a:rPr lang="en-US" smtClean="0">
                <a:latin typeface="Arial" pitchFamily="-109" charset="0"/>
                <a:ea typeface="ＭＳ Ｐゴシック" pitchFamily="-109" charset="-128"/>
                <a:cs typeface="ＭＳ Ｐゴシック" pitchFamily="-109" charset="-128"/>
              </a:rPr>
              <a:t>TO { user | role | PUBLIC }</a:t>
            </a:r>
          </a:p>
          <a:p>
            <a:r>
              <a:rPr lang="en-US" smtClean="0">
                <a:latin typeface="Arial" pitchFamily="-109" charset="0"/>
                <a:ea typeface="ＭＳ Ｐゴシック" pitchFamily="-109" charset="-128"/>
                <a:cs typeface="ＭＳ Ｐゴシック" pitchFamily="-109" charset="-128"/>
              </a:rPr>
              <a:t>[IDENTIFIED BY password]</a:t>
            </a:r>
          </a:p>
          <a:p>
            <a:r>
              <a:rPr lang="en-US" smtClean="0">
                <a:latin typeface="Arial" pitchFamily="-109" charset="0"/>
                <a:ea typeface="ＭＳ Ｐゴシック" pitchFamily="-109" charset="-128"/>
                <a:cs typeface="ＭＳ Ｐゴシック" pitchFamily="-109" charset="-128"/>
              </a:rPr>
              <a:t>[WITH GRANT OPTION]</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This command can be used to grant one or more access rights or can be used</a:t>
            </a:r>
          </a:p>
          <a:p>
            <a:r>
              <a:rPr lang="en-US" smtClean="0">
                <a:latin typeface="Arial" pitchFamily="-109" charset="0"/>
                <a:ea typeface="ＭＳ Ｐゴシック" pitchFamily="-109" charset="-128"/>
                <a:cs typeface="ＭＳ Ｐゴシック" pitchFamily="-109" charset="-128"/>
              </a:rPr>
              <a:t>to assign a user to a role. For access rights, the command can optionally specify that</a:t>
            </a:r>
          </a:p>
          <a:p>
            <a:r>
              <a:rPr lang="en-US" smtClean="0">
                <a:latin typeface="Arial" pitchFamily="-109" charset="0"/>
                <a:ea typeface="ＭＳ Ｐゴシック" pitchFamily="-109" charset="-128"/>
                <a:cs typeface="ＭＳ Ｐゴシック" pitchFamily="-109" charset="-128"/>
              </a:rPr>
              <a:t>it applies only to a specified table. The TO clause specifies the user or role to which</a:t>
            </a:r>
          </a:p>
          <a:p>
            <a:r>
              <a:rPr lang="en-US" smtClean="0">
                <a:latin typeface="Arial" pitchFamily="-109" charset="0"/>
                <a:ea typeface="ＭＳ Ｐゴシック" pitchFamily="-109" charset="-128"/>
                <a:cs typeface="ＭＳ Ｐゴシック" pitchFamily="-109" charset="-128"/>
              </a:rPr>
              <a:t>the rights are granted. A PUBLIC value indicates that any user has the specified</a:t>
            </a:r>
          </a:p>
          <a:p>
            <a:r>
              <a:rPr lang="en-US" smtClean="0">
                <a:latin typeface="Arial" pitchFamily="-109" charset="0"/>
                <a:ea typeface="ＭＳ Ｐゴシック" pitchFamily="-109" charset="-128"/>
                <a:cs typeface="ＭＳ Ｐゴシック" pitchFamily="-109" charset="-128"/>
              </a:rPr>
              <a:t>access rights. The optional IDENTIFIED BY clause specifies a password that</a:t>
            </a:r>
          </a:p>
          <a:p>
            <a:r>
              <a:rPr lang="en-US" smtClean="0">
                <a:latin typeface="Arial" pitchFamily="-109" charset="0"/>
                <a:ea typeface="ＭＳ Ｐゴシック" pitchFamily="-109" charset="-128"/>
                <a:cs typeface="ＭＳ Ｐゴシック" pitchFamily="-109" charset="-128"/>
              </a:rPr>
              <a:t>must be used to revoke the access rights of this GRANT command. The GRANT</a:t>
            </a:r>
          </a:p>
          <a:p>
            <a:r>
              <a:rPr lang="en-US" smtClean="0">
                <a:latin typeface="Arial" pitchFamily="-109" charset="0"/>
                <a:ea typeface="ＭＳ Ｐゴシック" pitchFamily="-109" charset="-128"/>
                <a:cs typeface="ＭＳ Ｐゴシック" pitchFamily="-109" charset="-128"/>
              </a:rPr>
              <a:t>OPTION indicates that the grantee can grant this access right to other users, with or</a:t>
            </a:r>
          </a:p>
          <a:p>
            <a:r>
              <a:rPr lang="en-US" smtClean="0">
                <a:latin typeface="Arial" pitchFamily="-109" charset="0"/>
                <a:ea typeface="ＭＳ Ｐゴシック" pitchFamily="-109" charset="-128"/>
                <a:cs typeface="ＭＳ Ｐゴシック" pitchFamily="-109" charset="-128"/>
              </a:rPr>
              <a:t>without the grant option.</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As a simple example, consider the following statement.</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GRANT SELECT ON ANY TABLE TO ricflair</a:t>
            </a:r>
          </a:p>
          <a:p>
            <a:r>
              <a:rPr lang="en-US" smtClean="0">
                <a:latin typeface="Arial" pitchFamily="-109" charset="0"/>
                <a:ea typeface="ＭＳ Ｐゴシック" pitchFamily="-109" charset="-128"/>
                <a:cs typeface="ＭＳ Ｐゴシック" pitchFamily="-109" charset="-128"/>
              </a:rPr>
              <a:t>This statement enables user ricflair to query any table in the database.</a:t>
            </a:r>
          </a:p>
          <a:p>
            <a:r>
              <a:rPr lang="en-US" smtClean="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The following is a typical list:</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Select: Grantee may read entire database; individual tables; or specific</a:t>
            </a:r>
          </a:p>
          <a:p>
            <a:r>
              <a:rPr lang="en-US" smtClean="0">
                <a:latin typeface="Arial" pitchFamily="-109" charset="0"/>
                <a:ea typeface="ＭＳ Ｐゴシック" pitchFamily="-109" charset="-128"/>
                <a:cs typeface="ＭＳ Ｐゴシック" pitchFamily="-109" charset="-128"/>
              </a:rPr>
              <a:t>columns in a table.</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smtClean="0">
                <a:latin typeface="Arial" pitchFamily="-109" charset="0"/>
                <a:ea typeface="ＭＳ Ｐゴシック" pitchFamily="-109" charset="-128"/>
                <a:cs typeface="ＭＳ Ｐゴシック" pitchFamily="-109" charset="-128"/>
              </a:rPr>
              <a:t>columns in a table.</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Update: Semantics is similar to INSERT.</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Delete: Grantee may delete rows from a table.</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smtClean="0">
                <a:latin typeface="Arial" pitchFamily="-109" charset="0"/>
                <a:ea typeface="ＭＳ Ｐゴシック" pitchFamily="-109" charset="-128"/>
                <a:cs typeface="ＭＳ Ｐゴシック" pitchFamily="-109" charset="-128"/>
              </a:rPr>
              <a:t>refer to the specified columns.</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The REVOKE command has the following syntax:</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REVOKE { privileges | role }</a:t>
            </a:r>
          </a:p>
          <a:p>
            <a:r>
              <a:rPr lang="en-US" smtClean="0">
                <a:latin typeface="Arial" pitchFamily="-109" charset="0"/>
                <a:ea typeface="ＭＳ Ｐゴシック" pitchFamily="-109" charset="-128"/>
                <a:cs typeface="ＭＳ Ｐゴシック" pitchFamily="-109" charset="-128"/>
              </a:rPr>
              <a:t>[ON table]</a:t>
            </a:r>
          </a:p>
          <a:p>
            <a:r>
              <a:rPr lang="en-US" smtClean="0">
                <a:latin typeface="Arial" pitchFamily="-109" charset="0"/>
                <a:ea typeface="ＭＳ Ｐゴシック" pitchFamily="-109" charset="-128"/>
                <a:cs typeface="ＭＳ Ｐゴシック" pitchFamily="-109" charset="-128"/>
              </a:rPr>
              <a:t>FROM { user | role | PUBLIC }</a:t>
            </a:r>
          </a:p>
          <a:p>
            <a:r>
              <a:rPr lang="en-US" smtClean="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smtClean="0">
                <a:latin typeface="Arial" pitchFamily="-109" charset="0"/>
                <a:ea typeface="ＭＳ Ｐゴシック" pitchFamily="-109" charset="-128"/>
                <a:cs typeface="ＭＳ Ｐゴシック" pitchFamily="-109" charset="-128"/>
              </a:rPr>
              <a:t>REVOKE SELECT ON ANY TABLE FROM ricflair</a:t>
            </a:r>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7968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eaLnBrk="1" hangingPunct="1">
              <a:defRPr/>
            </a:pPr>
            <a:r>
              <a:rPr lang="en-US" dirty="0" smtClean="0">
                <a:ea typeface="+mn-ea"/>
                <a:cs typeface="+mn-cs"/>
              </a:rPr>
              <a:t>Organizational databases tend to concentrate sensitive information in a single</a:t>
            </a:r>
          </a:p>
          <a:p>
            <a:pPr eaLnBrk="1" hangingPunct="1">
              <a:defRPr/>
            </a:pPr>
            <a:r>
              <a:rPr lang="en-US" dirty="0" smtClean="0">
                <a:ea typeface="+mn-ea"/>
                <a:cs typeface="+mn-cs"/>
              </a:rPr>
              <a:t>logical system. Examples include:</a:t>
            </a:r>
          </a:p>
          <a:p>
            <a:pPr eaLnBrk="1" hangingPunct="1">
              <a:defRPr/>
            </a:pPr>
            <a:endParaRPr lang="en-US" dirty="0" smtClean="0">
              <a:ea typeface="+mn-ea"/>
              <a:cs typeface="+mn-cs"/>
            </a:endParaRPr>
          </a:p>
          <a:p>
            <a:pPr eaLnBrk="1" hangingPunct="1">
              <a:defRPr/>
            </a:pPr>
            <a:r>
              <a:rPr lang="en-US" dirty="0" smtClean="0">
                <a:ea typeface="+mn-ea"/>
                <a:cs typeface="+mn-cs"/>
              </a:rPr>
              <a:t>• Corporate financial data</a:t>
            </a:r>
          </a:p>
          <a:p>
            <a:pPr eaLnBrk="1" hangingPunct="1">
              <a:defRPr/>
            </a:pPr>
            <a:r>
              <a:rPr lang="en-US" dirty="0" smtClean="0">
                <a:ea typeface="+mn-ea"/>
                <a:cs typeface="+mn-cs"/>
              </a:rPr>
              <a:t>• Confidential phone records</a:t>
            </a:r>
          </a:p>
          <a:p>
            <a:pPr eaLnBrk="1" hangingPunct="1">
              <a:defRPr/>
            </a:pPr>
            <a:r>
              <a:rPr lang="en-US" dirty="0" smtClean="0">
                <a:ea typeface="+mn-ea"/>
                <a:cs typeface="+mn-cs"/>
              </a:rPr>
              <a:t>• Customer and employee information, such as name, Social Security number,</a:t>
            </a:r>
          </a:p>
          <a:p>
            <a:pPr eaLnBrk="1" hangingPunct="1">
              <a:defRPr/>
            </a:pPr>
            <a:r>
              <a:rPr lang="en-US" dirty="0" smtClean="0">
                <a:ea typeface="+mn-ea"/>
                <a:cs typeface="+mn-cs"/>
              </a:rPr>
              <a:t>bank account information, credit card information</a:t>
            </a:r>
          </a:p>
          <a:p>
            <a:pPr eaLnBrk="1" hangingPunct="1">
              <a:defRPr/>
            </a:pPr>
            <a:r>
              <a:rPr lang="en-US" dirty="0" smtClean="0">
                <a:ea typeface="+mn-ea"/>
                <a:cs typeface="+mn-cs"/>
              </a:rPr>
              <a:t>• Proprietary product information</a:t>
            </a:r>
          </a:p>
          <a:p>
            <a:pPr eaLnBrk="1" hangingPunct="1">
              <a:defRPr/>
            </a:pPr>
            <a:r>
              <a:rPr lang="en-US" dirty="0" smtClean="0">
                <a:ea typeface="+mn-ea"/>
                <a:cs typeface="+mn-cs"/>
              </a:rPr>
              <a:t>• Health care information and medical records</a:t>
            </a:r>
          </a:p>
          <a:p>
            <a:pPr eaLnBrk="1" hangingPunct="1">
              <a:defRPr/>
            </a:pPr>
            <a:endParaRPr lang="en-US" dirty="0" smtClean="0">
              <a:ea typeface="+mn-ea"/>
              <a:cs typeface="+mn-cs"/>
            </a:endParaRPr>
          </a:p>
          <a:p>
            <a:pPr eaLnBrk="1" hangingPunct="1">
              <a:defRPr/>
            </a:pPr>
            <a:r>
              <a:rPr lang="en-US" dirty="0" smtClean="0">
                <a:ea typeface="+mn-ea"/>
                <a:cs typeface="+mn-cs"/>
              </a:rPr>
              <a:t>For many businesses and other organizations, it is important to be able to</a:t>
            </a:r>
          </a:p>
          <a:p>
            <a:pPr eaLnBrk="1" hangingPunct="1">
              <a:defRPr/>
            </a:pPr>
            <a:r>
              <a:rPr lang="en-US" dirty="0" smtClean="0">
                <a:ea typeface="+mn-ea"/>
                <a:cs typeface="+mn-cs"/>
              </a:rPr>
              <a:t>provide customers, partners, and employees with access to this information. But such</a:t>
            </a:r>
          </a:p>
          <a:p>
            <a:pPr eaLnBrk="1" hangingPunct="1">
              <a:defRPr/>
            </a:pPr>
            <a:r>
              <a:rPr lang="en-US" dirty="0" smtClean="0">
                <a:ea typeface="+mn-ea"/>
                <a:cs typeface="+mn-cs"/>
              </a:rPr>
              <a:t>information can be targeted by internal and external threats of misuse or unauthorized</a:t>
            </a:r>
          </a:p>
          <a:p>
            <a:pPr eaLnBrk="1" hangingPunct="1">
              <a:defRPr/>
            </a:pPr>
            <a:r>
              <a:rPr lang="en-US" dirty="0" smtClean="0">
                <a:ea typeface="+mn-ea"/>
                <a:cs typeface="+mn-cs"/>
              </a:rPr>
              <a:t>change. Accordingly, security specifically tailored to databases is an increasingly</a:t>
            </a:r>
          </a:p>
          <a:p>
            <a:pPr eaLnBrk="1" hangingPunct="1">
              <a:defRPr/>
            </a:pPr>
            <a:r>
              <a:rPr lang="en-US" dirty="0" smtClean="0">
                <a:ea typeface="+mn-ea"/>
                <a:cs typeface="+mn-cs"/>
              </a:rPr>
              <a:t>important component of an overall organizational security strategy.</a:t>
            </a:r>
          </a:p>
          <a:p>
            <a:pPr eaLnBrk="1" hangingPunct="1">
              <a:defRPr/>
            </a:pPr>
            <a:endParaRPr lang="en-US" dirty="0" smtClean="0">
              <a:ea typeface="+mn-ea"/>
              <a:cs typeface="+mn-cs"/>
            </a:endParaRPr>
          </a:p>
          <a:p>
            <a:pPr eaLnBrk="1" hangingPunct="1">
              <a:defRPr/>
            </a:pPr>
            <a:r>
              <a:rPr lang="en-US" dirty="0" smtClean="0">
                <a:ea typeface="+mn-ea"/>
                <a:cs typeface="+mn-cs"/>
              </a:rPr>
              <a:t>In some cases, an organization can function with a relatively simple collection of files of</a:t>
            </a:r>
          </a:p>
          <a:p>
            <a:pPr eaLnBrk="1" hangingPunct="1">
              <a:defRPr/>
            </a:pPr>
            <a:r>
              <a:rPr lang="en-US" dirty="0" smtClean="0">
                <a:ea typeface="+mn-ea"/>
                <a:cs typeface="+mn-cs"/>
              </a:rPr>
              <a:t>data. Each file may contain text (e.g., copies of memos and reports) or numerical data</a:t>
            </a:r>
          </a:p>
          <a:p>
            <a:pPr eaLnBrk="1" hangingPunct="1">
              <a:defRPr/>
            </a:pPr>
            <a:r>
              <a:rPr lang="en-US" dirty="0" smtClean="0">
                <a:ea typeface="+mn-ea"/>
                <a:cs typeface="+mn-cs"/>
              </a:rPr>
              <a:t>(e.g., spreadsheets). A more elaborate file consists of a set of records. However, for an</a:t>
            </a:r>
          </a:p>
          <a:p>
            <a:pPr eaLnBrk="1" hangingPunct="1">
              <a:defRPr/>
            </a:pPr>
            <a:r>
              <a:rPr lang="en-US" dirty="0" smtClean="0">
                <a:ea typeface="+mn-ea"/>
                <a:cs typeface="+mn-cs"/>
              </a:rPr>
              <a:t>organization of any appreciable size, a more complex structure known as a database</a:t>
            </a:r>
          </a:p>
          <a:p>
            <a:pPr eaLnBrk="1" hangingPunct="1">
              <a:defRPr/>
            </a:pPr>
            <a:r>
              <a:rPr lang="en-US" dirty="0" smtClean="0">
                <a:ea typeface="+mn-ea"/>
                <a:cs typeface="+mn-cs"/>
              </a:rPr>
              <a:t>is required. A </a:t>
            </a:r>
            <a:r>
              <a:rPr lang="en-US" b="1" dirty="0" smtClean="0">
                <a:ea typeface="+mn-ea"/>
                <a:cs typeface="+mn-cs"/>
              </a:rPr>
              <a:t>database is a structured collection of data stored for use by one or more</a:t>
            </a:r>
          </a:p>
          <a:p>
            <a:pPr eaLnBrk="1" hangingPunct="1">
              <a:defRPr/>
            </a:pPr>
            <a:r>
              <a:rPr lang="en-US" dirty="0" smtClean="0">
                <a:ea typeface="+mn-ea"/>
                <a:cs typeface="+mn-cs"/>
              </a:rPr>
              <a:t>applications. In addition to data, a database contains the relationships between data</a:t>
            </a:r>
          </a:p>
          <a:p>
            <a:pPr eaLnBrk="1" hangingPunct="1">
              <a:defRPr/>
            </a:pPr>
            <a:r>
              <a:rPr lang="en-US" dirty="0" smtClean="0">
                <a:ea typeface="+mn-ea"/>
                <a:cs typeface="+mn-cs"/>
              </a:rPr>
              <a:t>items and groups of data items. As an example of the distinction between data files</a:t>
            </a:r>
          </a:p>
          <a:p>
            <a:pPr eaLnBrk="1" hangingPunct="1">
              <a:defRPr/>
            </a:pPr>
            <a:r>
              <a:rPr lang="en-US" dirty="0" smtClean="0">
                <a:ea typeface="+mn-ea"/>
                <a:cs typeface="+mn-cs"/>
              </a:rPr>
              <a:t>and a database, consider the following. A simple personnel file might consist of a set</a:t>
            </a:r>
          </a:p>
          <a:p>
            <a:pPr eaLnBrk="1" hangingPunct="1">
              <a:defRPr/>
            </a:pPr>
            <a:r>
              <a:rPr lang="en-US" dirty="0" smtClean="0">
                <a:ea typeface="+mn-ea"/>
                <a:cs typeface="+mn-cs"/>
              </a:rPr>
              <a:t>of records, one for each employee. Each record gives the employee’s name, address,</a:t>
            </a:r>
          </a:p>
          <a:p>
            <a:pPr eaLnBrk="1" hangingPunct="1">
              <a:defRPr/>
            </a:pPr>
            <a:r>
              <a:rPr lang="en-US" dirty="0" smtClean="0">
                <a:ea typeface="+mn-ea"/>
                <a:cs typeface="+mn-cs"/>
              </a:rPr>
              <a:t>date of birth, position, salary, and other details needed by the personnel department.</a:t>
            </a:r>
          </a:p>
          <a:p>
            <a:pPr eaLnBrk="1" hangingPunct="1">
              <a:defRPr/>
            </a:pPr>
            <a:r>
              <a:rPr lang="en-US" dirty="0" smtClean="0">
                <a:ea typeface="+mn-ea"/>
                <a:cs typeface="+mn-cs"/>
              </a:rPr>
              <a:t>A personnel database includes a personnel file, as just described. It may also</a:t>
            </a:r>
          </a:p>
          <a:p>
            <a:pPr eaLnBrk="1" hangingPunct="1">
              <a:defRPr/>
            </a:pPr>
            <a:r>
              <a:rPr lang="en-US" dirty="0" smtClean="0">
                <a:ea typeface="+mn-ea"/>
                <a:cs typeface="+mn-cs"/>
              </a:rPr>
              <a:t>include a time and attendance file, showing for each week the hours worked by each</a:t>
            </a:r>
          </a:p>
          <a:p>
            <a:pPr eaLnBrk="1" hangingPunct="1">
              <a:defRPr/>
            </a:pPr>
            <a:r>
              <a:rPr lang="en-US" dirty="0" smtClean="0">
                <a:ea typeface="+mn-ea"/>
                <a:cs typeface="+mn-cs"/>
              </a:rPr>
              <a:t>employee. With a database organization, these two files are tied together so that a</a:t>
            </a:r>
          </a:p>
          <a:p>
            <a:pPr eaLnBrk="1" hangingPunct="1">
              <a:defRPr/>
            </a:pPr>
            <a:r>
              <a:rPr lang="en-US" dirty="0" smtClean="0">
                <a:ea typeface="+mn-ea"/>
                <a:cs typeface="+mn-cs"/>
              </a:rPr>
              <a:t>payroll program can extract the information about time worked and salary for each</a:t>
            </a:r>
          </a:p>
          <a:p>
            <a:pPr eaLnBrk="1" hangingPunct="1">
              <a:defRPr/>
            </a:pPr>
            <a:r>
              <a:rPr lang="en-US" dirty="0" smtClean="0">
                <a:ea typeface="+mn-ea"/>
                <a:cs typeface="+mn-cs"/>
              </a:rPr>
              <a:t>employee to generate paychecks.</a:t>
            </a:r>
          </a:p>
          <a:p>
            <a:pPr eaLnBrk="1" hangingPunct="1">
              <a:defRPr/>
            </a:pPr>
            <a:endParaRPr lang="en-US" dirty="0" smtClean="0">
              <a:ea typeface="+mn-ea"/>
              <a:cs typeface="+mn-cs"/>
            </a:endParaRPr>
          </a:p>
          <a:p>
            <a:pPr eaLnBrk="1" hangingPunct="1">
              <a:defRPr/>
            </a:pPr>
            <a:r>
              <a:rPr lang="en-US" dirty="0" smtClean="0">
                <a:ea typeface="+mn-ea"/>
                <a:cs typeface="+mn-cs"/>
              </a:rPr>
              <a:t>Accompanying the database is a </a:t>
            </a:r>
            <a:r>
              <a:rPr lang="en-US" b="1" dirty="0" smtClean="0">
                <a:ea typeface="+mn-ea"/>
                <a:cs typeface="+mn-cs"/>
              </a:rPr>
              <a:t>database management system (DBMS) ,</a:t>
            </a:r>
          </a:p>
          <a:p>
            <a:pPr eaLnBrk="1" hangingPunct="1">
              <a:defRPr/>
            </a:pPr>
            <a:r>
              <a:rPr lang="en-US" dirty="0" smtClean="0">
                <a:ea typeface="+mn-ea"/>
                <a:cs typeface="+mn-cs"/>
              </a:rPr>
              <a:t>which is a suite of programs for constructing and maintaining the database and for</a:t>
            </a:r>
          </a:p>
          <a:p>
            <a:pPr eaLnBrk="1" hangingPunct="1">
              <a:defRPr/>
            </a:pPr>
            <a:r>
              <a:rPr lang="en-US" dirty="0" smtClean="0">
                <a:ea typeface="+mn-ea"/>
                <a:cs typeface="+mn-cs"/>
              </a:rPr>
              <a:t>offering ad hoc query facilities to multiple users and applications. A </a:t>
            </a:r>
            <a:r>
              <a:rPr lang="en-US" b="1" dirty="0" smtClean="0">
                <a:ea typeface="+mn-ea"/>
                <a:cs typeface="+mn-cs"/>
              </a:rPr>
              <a:t>query language</a:t>
            </a:r>
          </a:p>
          <a:p>
            <a:pPr eaLnBrk="1" hangingPunct="1">
              <a:defRPr/>
            </a:pPr>
            <a:r>
              <a:rPr lang="en-US" dirty="0" smtClean="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2</a:t>
            </a:fld>
            <a:endParaRPr lang="en-AU" smtClean="0">
              <a:latin typeface="Arial" pitchFamily="-109" charset="0"/>
            </a:endParaRPr>
          </a:p>
        </p:txBody>
      </p:sp>
    </p:spTree>
    <p:extLst>
      <p:ext uri="{BB962C8B-B14F-4D97-AF65-F5344CB8AC3E}">
        <p14:creationId xmlns:p14="http://schemas.microsoft.com/office/powerpoint/2010/main" val="264748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21</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smtClean="0">
                <a:latin typeface="Arial" pitchFamily="-109" charset="0"/>
                <a:ea typeface="ＭＳ Ｐゴシック" pitchFamily="-109" charset="-128"/>
                <a:cs typeface="ＭＳ Ｐゴシック" pitchFamily="-109" charset="-128"/>
              </a:rPr>
              <a:t>The grant option enables an access right to cascade through a number of users.We</a:t>
            </a:r>
          </a:p>
          <a:p>
            <a:r>
              <a:rPr lang="en-US" smtClean="0">
                <a:latin typeface="Arial" pitchFamily="-109" charset="0"/>
                <a:ea typeface="ＭＳ Ｐゴシック" pitchFamily="-109" charset="-128"/>
                <a:cs typeface="ＭＳ Ｐゴシック" pitchFamily="-109" charset="-128"/>
              </a:rPr>
              <a:t>consider a specific access right and illustrate the cascade phenomenonin Figure 5.4 .</a:t>
            </a:r>
          </a:p>
          <a:p>
            <a:r>
              <a:rPr lang="en-US" smtClean="0">
                <a:latin typeface="Arial" pitchFamily="-109" charset="0"/>
                <a:ea typeface="ＭＳ Ｐゴシック" pitchFamily="-109" charset="-128"/>
                <a:cs typeface="ＭＳ Ｐゴシック" pitchFamily="-109" charset="-128"/>
              </a:rPr>
              <a:t>The figure indicates that Ann grants the access right to Bob at time </a:t>
            </a:r>
            <a:r>
              <a:rPr lang="en-US" i="1" smtClean="0">
                <a:latin typeface="Arial" pitchFamily="-109" charset="0"/>
                <a:ea typeface="ＭＳ Ｐゴシック" pitchFamily="-109" charset="-128"/>
                <a:cs typeface="ＭＳ Ｐゴシック" pitchFamily="-109" charset="-128"/>
              </a:rPr>
              <a:t>t  10 and to</a:t>
            </a:r>
          </a:p>
          <a:p>
            <a:r>
              <a:rPr lang="en-US" smtClean="0">
                <a:latin typeface="Arial" pitchFamily="-109" charset="0"/>
                <a:ea typeface="ＭＳ Ｐゴシック" pitchFamily="-109" charset="-128"/>
                <a:cs typeface="ＭＳ Ｐゴシック" pitchFamily="-109" charset="-128"/>
              </a:rPr>
              <a:t>Chris at time </a:t>
            </a:r>
            <a:r>
              <a:rPr lang="en-US" i="1" smtClean="0">
                <a:latin typeface="Arial" pitchFamily="-109" charset="0"/>
                <a:ea typeface="ＭＳ Ｐゴシック" pitchFamily="-109" charset="-128"/>
                <a:cs typeface="ＭＳ Ｐゴシック" pitchFamily="-109" charset="-128"/>
              </a:rPr>
              <a:t>t  20. Assume that the grant option is always used. Thus, Bob is able</a:t>
            </a:r>
          </a:p>
          <a:p>
            <a:r>
              <a:rPr lang="en-US" smtClean="0">
                <a:latin typeface="Arial" pitchFamily="-109" charset="0"/>
                <a:ea typeface="ＭＳ Ｐゴシック" pitchFamily="-109" charset="-128"/>
                <a:cs typeface="ＭＳ Ｐゴシック" pitchFamily="-109" charset="-128"/>
              </a:rPr>
              <a:t>to grant the access right to David at </a:t>
            </a:r>
            <a:r>
              <a:rPr lang="en-US" i="1" smtClean="0">
                <a:latin typeface="Arial" pitchFamily="-109" charset="0"/>
                <a:ea typeface="ＭＳ Ｐゴシック" pitchFamily="-109" charset="-128"/>
                <a:cs typeface="ＭＳ Ｐゴシック" pitchFamily="-109" charset="-128"/>
              </a:rPr>
              <a:t>t  30. Chris redundantly grants the access right</a:t>
            </a:r>
          </a:p>
          <a:p>
            <a:r>
              <a:rPr lang="en-US" smtClean="0">
                <a:latin typeface="Arial" pitchFamily="-109" charset="0"/>
                <a:ea typeface="ＭＳ Ｐゴシック" pitchFamily="-109" charset="-128"/>
                <a:cs typeface="ＭＳ Ｐゴシック" pitchFamily="-109" charset="-128"/>
              </a:rPr>
              <a:t>to David at </a:t>
            </a:r>
            <a:r>
              <a:rPr lang="en-US" i="1" smtClean="0">
                <a:latin typeface="Arial" pitchFamily="-109" charset="0"/>
                <a:ea typeface="ＭＳ Ｐゴシック" pitchFamily="-109" charset="-128"/>
                <a:cs typeface="ＭＳ Ｐゴシック" pitchFamily="-109" charset="-128"/>
              </a:rPr>
              <a:t>t  50. Meanwhile, David grants the right to Ellen, who in turn grants it</a:t>
            </a:r>
          </a:p>
          <a:p>
            <a:r>
              <a:rPr lang="en-US" smtClean="0">
                <a:latin typeface="Arial" pitchFamily="-109" charset="0"/>
                <a:ea typeface="ＭＳ Ｐゴシック" pitchFamily="-109" charset="-128"/>
                <a:cs typeface="ＭＳ Ｐゴシック" pitchFamily="-109" charset="-128"/>
              </a:rPr>
              <a:t>to Jim; and subsequently David grants the right to Frank.</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Just as the granting of privileges cascades from one user to another using</a:t>
            </a:r>
          </a:p>
          <a:p>
            <a:r>
              <a:rPr lang="en-US" smtClean="0">
                <a:latin typeface="Arial" pitchFamily="-109" charset="0"/>
                <a:ea typeface="ＭＳ Ｐゴシック" pitchFamily="-109" charset="-128"/>
                <a:cs typeface="ＭＳ Ｐゴシック" pitchFamily="-109" charset="-128"/>
              </a:rPr>
              <a:t>the grant option, the revocation of privileges also cascaded. Thus, if Ann</a:t>
            </a:r>
          </a:p>
          <a:p>
            <a:r>
              <a:rPr lang="en-US" smtClean="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smtClean="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smtClean="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smtClean="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smtClean="0">
                <a:latin typeface="Arial" pitchFamily="-109" charset="0"/>
                <a:ea typeface="ＭＳ Ｐゴシック" pitchFamily="-109" charset="-128"/>
                <a:cs typeface="ＭＳ Ｐゴシック" pitchFamily="-109" charset="-128"/>
              </a:rPr>
              <a:t>it was granted by Chris at </a:t>
            </a:r>
            <a:r>
              <a:rPr lang="en-US" i="1" smtClean="0">
                <a:latin typeface="Arial" pitchFamily="-109" charset="0"/>
                <a:ea typeface="ＭＳ Ｐゴシック" pitchFamily="-109" charset="-128"/>
                <a:cs typeface="ＭＳ Ｐゴシック" pitchFamily="-109" charset="-128"/>
              </a:rPr>
              <a:t>t  50. However, David granted the access right to</a:t>
            </a:r>
          </a:p>
          <a:p>
            <a:r>
              <a:rPr lang="en-US" smtClean="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smtClean="0">
                <a:latin typeface="Arial" pitchFamily="-109" charset="0"/>
                <a:ea typeface="ＭＳ Ｐゴシック" pitchFamily="-109" charset="-128"/>
                <a:cs typeface="ＭＳ Ｐゴシック" pitchFamily="-109" charset="-128"/>
              </a:rPr>
              <a:t>it from Chris.Most implementations dictate that in this circumstance, the access</a:t>
            </a:r>
          </a:p>
          <a:p>
            <a:r>
              <a:rPr lang="en-US" smtClean="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smtClean="0">
                <a:latin typeface="Arial" pitchFamily="-109" charset="0"/>
                <a:ea typeface="ＭＳ Ｐゴシック" pitchFamily="-109" charset="-128"/>
                <a:cs typeface="ＭＳ Ｐゴシック" pitchFamily="-109" charset="-128"/>
              </a:rPr>
              <a:t>to David. This is because at </a:t>
            </a:r>
            <a:r>
              <a:rPr lang="en-US" i="1" smtClean="0">
                <a:latin typeface="Arial" pitchFamily="-109" charset="0"/>
                <a:ea typeface="ＭＳ Ｐゴシック" pitchFamily="-109" charset="-128"/>
                <a:cs typeface="ＭＳ Ｐゴシック" pitchFamily="-109" charset="-128"/>
              </a:rPr>
              <a:t>t  40, when David granted the access right to</a:t>
            </a:r>
          </a:p>
          <a:p>
            <a:r>
              <a:rPr lang="en-US" smtClean="0">
                <a:latin typeface="Arial" pitchFamily="-109" charset="0"/>
                <a:ea typeface="ＭＳ Ｐゴシック" pitchFamily="-109" charset="-128"/>
                <a:cs typeface="ＭＳ Ｐゴシック" pitchFamily="-109" charset="-128"/>
              </a:rPr>
              <a:t>Ellen, David only had the grant option to do this from Bob. When Bob revokes</a:t>
            </a:r>
          </a:p>
          <a:p>
            <a:r>
              <a:rPr lang="en-US" smtClean="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smtClean="0">
                <a:latin typeface="Arial" pitchFamily="-109" charset="0"/>
                <a:ea typeface="ＭＳ Ｐゴシック" pitchFamily="-109" charset="-128"/>
                <a:cs typeface="ＭＳ Ｐゴシック" pitchFamily="-109" charset="-128"/>
              </a:rPr>
              <a:t>to Bob via David to be revoked. Because David granted the access right</a:t>
            </a:r>
          </a:p>
          <a:p>
            <a:r>
              <a:rPr lang="en-US" smtClean="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smtClean="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smtClean="0">
                <a:latin typeface="Arial" pitchFamily="-109" charset="0"/>
                <a:ea typeface="ＭＳ Ｐゴシック" pitchFamily="-109" charset="-128"/>
                <a:cs typeface="ＭＳ Ｐゴシック" pitchFamily="-109" charset="-128"/>
              </a:rPr>
              <a:t>Figure 5.4 .</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smtClean="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smtClean="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smtClean="0">
                <a:latin typeface="Arial" pitchFamily="-109" charset="0"/>
                <a:ea typeface="ＭＳ Ｐゴシック" pitchFamily="-109" charset="-128"/>
                <a:cs typeface="ＭＳ Ｐゴシック" pitchFamily="-109" charset="-128"/>
              </a:rPr>
              <a:t>occurred. This convention was first proposed in [GRIF76].</a:t>
            </a:r>
          </a:p>
          <a:p>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23020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22</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smtClean="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smtClean="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smtClean="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smtClean="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smtClean="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smtClean="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smtClean="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smtClean="0">
                <a:latin typeface="Arial" pitchFamily="-109" charset="0"/>
                <a:ea typeface="ＭＳ Ｐゴシック" pitchFamily="-109" charset="-128"/>
                <a:cs typeface="ＭＳ Ｐゴシック" pitchFamily="-109" charset="-128"/>
              </a:rPr>
              <a:t>improving security.</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smtClean="0">
                <a:latin typeface="Arial" pitchFamily="-109" charset="0"/>
                <a:ea typeface="ＭＳ Ｐゴシック" pitchFamily="-109" charset="-128"/>
                <a:cs typeface="ＭＳ Ｐゴシック" pitchFamily="-109" charset="-128"/>
              </a:rPr>
              <a:t>in three broad categories: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Application owner: An end user who owns database objects (tables, columns,</a:t>
            </a:r>
          </a:p>
          <a:p>
            <a:r>
              <a:rPr lang="en-US" b="0" dirty="0" smtClean="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smtClean="0">
                <a:latin typeface="Arial" pitchFamily="-109" charset="0"/>
                <a:ea typeface="ＭＳ Ｐゴシック" pitchFamily="-109" charset="-128"/>
                <a:cs typeface="ＭＳ Ｐゴシック" pitchFamily="-109" charset="-128"/>
              </a:rPr>
              <a:t>the application or are prepared for use by the application.</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End user other than application owner: An end user who operates on database</a:t>
            </a:r>
          </a:p>
          <a:p>
            <a:r>
              <a:rPr lang="en-US" b="0" dirty="0" smtClean="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Administrator: User who has administrative responsibility for part or all of the</a:t>
            </a:r>
          </a:p>
          <a:p>
            <a:r>
              <a:rPr lang="en-US" b="0" dirty="0" smtClean="0">
                <a:latin typeface="Arial" pitchFamily="-109" charset="0"/>
                <a:ea typeface="ＭＳ Ｐゴシック" pitchFamily="-109" charset="-128"/>
                <a:cs typeface="ＭＳ Ｐゴシック" pitchFamily="-109" charset="-128"/>
              </a:rPr>
              <a:t>database.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We can make some general statements about RBAC concerning these</a:t>
            </a:r>
          </a:p>
          <a:p>
            <a:r>
              <a:rPr lang="en-US" b="0" dirty="0" smtClean="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smtClean="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smtClean="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smtClean="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smtClean="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smtClean="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smtClean="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smtClean="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smtClean="0">
                <a:latin typeface="Arial" pitchFamily="-109" charset="0"/>
                <a:ea typeface="ＭＳ Ｐゴシック" pitchFamily="-109" charset="-128"/>
                <a:cs typeface="ＭＳ Ｐゴシック" pitchFamily="-109" charset="-128"/>
              </a:rPr>
              <a:t>administrative-related roles.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Create and delete roles.</a:t>
            </a:r>
          </a:p>
          <a:p>
            <a:r>
              <a:rPr lang="en-US" b="0" dirty="0" smtClean="0">
                <a:latin typeface="Arial" pitchFamily="-109" charset="0"/>
                <a:ea typeface="ＭＳ Ｐゴシック" pitchFamily="-109" charset="-128"/>
                <a:cs typeface="ＭＳ Ｐゴシック" pitchFamily="-109" charset="-128"/>
              </a:rPr>
              <a:t>• Define permissions for a role.</a:t>
            </a:r>
          </a:p>
          <a:p>
            <a:r>
              <a:rPr lang="en-US" b="0" dirty="0" smtClean="0">
                <a:latin typeface="Arial" pitchFamily="-109" charset="0"/>
                <a:ea typeface="ＭＳ Ｐゴシック" pitchFamily="-109" charset="-128"/>
                <a:cs typeface="ＭＳ Ｐゴシック" pitchFamily="-109" charset="-128"/>
              </a:rPr>
              <a:t>• Assign and cancel assignment of users to roles.</a:t>
            </a:r>
          </a:p>
          <a:p>
            <a:endParaRPr lang="en-US" b="0"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00780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defRPr/>
            </a:pPr>
            <a:r>
              <a:rPr lang="en-US" dirty="0" smtClean="0"/>
              <a:t>A good example of the use of roles in database security is the RBAC</a:t>
            </a:r>
          </a:p>
          <a:p>
            <a:pPr>
              <a:defRPr/>
            </a:pPr>
            <a:r>
              <a:rPr lang="en-US" dirty="0" smtClean="0"/>
              <a:t>facility provided by Microsoft SQL Server. SQL Server supports three types of</a:t>
            </a:r>
          </a:p>
          <a:p>
            <a:pPr>
              <a:defRPr/>
            </a:pPr>
            <a:r>
              <a:rPr lang="en-US" dirty="0" smtClean="0"/>
              <a:t>roles: server roles, database roles, and user-defined roles. The first two types</a:t>
            </a:r>
          </a:p>
          <a:p>
            <a:pPr>
              <a:defRPr/>
            </a:pPr>
            <a:r>
              <a:rPr lang="en-US" dirty="0" smtClean="0"/>
              <a:t>of roles are referred to as fixed roles ( Table 5.2 ); these are preconfigured for a</a:t>
            </a:r>
          </a:p>
          <a:p>
            <a:pPr>
              <a:defRPr/>
            </a:pPr>
            <a:r>
              <a:rPr lang="en-US" dirty="0" smtClean="0"/>
              <a:t>system with specific access rights. The administrator or user cannot add, delete,</a:t>
            </a:r>
          </a:p>
          <a:p>
            <a:pPr>
              <a:defRPr/>
            </a:pPr>
            <a:r>
              <a:rPr lang="en-US" dirty="0" smtClean="0"/>
              <a:t>or modify fixed roles; it is only possible to add and remove users as members of</a:t>
            </a:r>
          </a:p>
          <a:p>
            <a:pPr>
              <a:defRPr/>
            </a:pPr>
            <a:r>
              <a:rPr lang="en-US" dirty="0" smtClean="0"/>
              <a:t>a fixed role.</a:t>
            </a:r>
          </a:p>
          <a:p>
            <a:pPr>
              <a:defRPr/>
            </a:pPr>
            <a:endParaRPr lang="en-US" b="1" dirty="0" smtClean="0"/>
          </a:p>
          <a:p>
            <a:pPr>
              <a:defRPr/>
            </a:pPr>
            <a:r>
              <a:rPr lang="en-US" b="1" dirty="0" smtClean="0"/>
              <a:t>Fixed server roles are defined at the server level and exist independently</a:t>
            </a:r>
          </a:p>
          <a:p>
            <a:pPr>
              <a:defRPr/>
            </a:pPr>
            <a:r>
              <a:rPr lang="en-US" dirty="0" smtClean="0"/>
              <a:t>of any user database. They are designed to ease the administrative task.</a:t>
            </a:r>
          </a:p>
          <a:p>
            <a:pPr>
              <a:defRPr/>
            </a:pPr>
            <a:r>
              <a:rPr lang="en-US" dirty="0" smtClean="0"/>
              <a:t>These roles have different permissions and are intended to provide the ability</a:t>
            </a:r>
          </a:p>
          <a:p>
            <a:pPr>
              <a:defRPr/>
            </a:pPr>
            <a:r>
              <a:rPr lang="en-US" dirty="0" smtClean="0"/>
              <a:t>to spread the administrative responsibilities without having to give out complete</a:t>
            </a:r>
          </a:p>
          <a:p>
            <a:pPr>
              <a:defRPr/>
            </a:pPr>
            <a:r>
              <a:rPr lang="en-US" dirty="0" smtClean="0"/>
              <a:t>control. Database administrators can use these fixed server roles to assign</a:t>
            </a:r>
          </a:p>
          <a:p>
            <a:pPr>
              <a:defRPr/>
            </a:pPr>
            <a:r>
              <a:rPr lang="en-US" dirty="0" smtClean="0"/>
              <a:t>different administrative tasks to personnel and give them only the rights they</a:t>
            </a:r>
          </a:p>
          <a:p>
            <a:pPr>
              <a:defRPr/>
            </a:pPr>
            <a:r>
              <a:rPr lang="en-US" dirty="0" smtClean="0"/>
              <a:t>absolutely need.</a:t>
            </a:r>
          </a:p>
          <a:p>
            <a:pPr>
              <a:defRPr/>
            </a:pPr>
            <a:endParaRPr lang="en-US" b="1" dirty="0" smtClean="0"/>
          </a:p>
          <a:p>
            <a:pPr>
              <a:defRPr/>
            </a:pPr>
            <a:r>
              <a:rPr lang="en-US" b="1" dirty="0" smtClean="0"/>
              <a:t>Fixed database roles operate at the level of an individual database. As with</a:t>
            </a:r>
          </a:p>
          <a:p>
            <a:pPr>
              <a:defRPr/>
            </a:pPr>
            <a:r>
              <a:rPr lang="en-US" dirty="0" smtClean="0"/>
              <a:t>fixed server roles, some of the fixed database roles, such as </a:t>
            </a:r>
            <a:r>
              <a:rPr lang="en-US" dirty="0" err="1" smtClean="0"/>
              <a:t>db_accessadmin</a:t>
            </a:r>
            <a:r>
              <a:rPr lang="en-US" dirty="0" smtClean="0"/>
              <a:t> and</a:t>
            </a:r>
          </a:p>
          <a:p>
            <a:pPr>
              <a:defRPr/>
            </a:pPr>
            <a:r>
              <a:rPr lang="en-US" dirty="0" err="1" smtClean="0"/>
              <a:t>db_securityadmin</a:t>
            </a:r>
            <a:r>
              <a:rPr lang="en-US" dirty="0" smtClean="0"/>
              <a:t>, are designed to assist a DBA with delegating administrative</a:t>
            </a:r>
          </a:p>
          <a:p>
            <a:pPr>
              <a:defRPr/>
            </a:pPr>
            <a:r>
              <a:rPr lang="en-US" dirty="0" smtClean="0"/>
              <a:t>responsibilities. Others, such as </a:t>
            </a:r>
            <a:r>
              <a:rPr lang="en-US" dirty="0" err="1" smtClean="0"/>
              <a:t>db_datareader</a:t>
            </a:r>
            <a:r>
              <a:rPr lang="en-US" dirty="0" smtClean="0"/>
              <a:t> and </a:t>
            </a:r>
            <a:r>
              <a:rPr lang="en-US" dirty="0" err="1" smtClean="0"/>
              <a:t>db_datawriter</a:t>
            </a:r>
            <a:r>
              <a:rPr lang="en-US" dirty="0" smtClean="0"/>
              <a:t>, are designed to</a:t>
            </a:r>
          </a:p>
          <a:p>
            <a:pPr>
              <a:defRPr/>
            </a:pPr>
            <a:r>
              <a:rPr lang="en-US" dirty="0" smtClean="0"/>
              <a:t>provide blanket permissions for an end user.</a:t>
            </a:r>
          </a:p>
          <a:p>
            <a:pPr>
              <a:defRPr/>
            </a:pPr>
            <a:endParaRPr lang="en-US" dirty="0" smtClean="0"/>
          </a:p>
          <a:p>
            <a:pPr>
              <a:defRPr/>
            </a:pPr>
            <a:r>
              <a:rPr lang="en-US" dirty="0" smtClean="0"/>
              <a:t>SQL Server allows users to create roles. These </a:t>
            </a:r>
            <a:r>
              <a:rPr lang="en-US" b="1" dirty="0" smtClean="0"/>
              <a:t>user-defined roles can</a:t>
            </a:r>
          </a:p>
          <a:p>
            <a:pPr>
              <a:defRPr/>
            </a:pPr>
            <a:r>
              <a:rPr lang="en-US" dirty="0" smtClean="0"/>
              <a:t>then be assigned access rights to portions of the database. A user with proper</a:t>
            </a:r>
          </a:p>
          <a:p>
            <a:pPr>
              <a:defRPr/>
            </a:pPr>
            <a:r>
              <a:rPr lang="en-US" dirty="0" smtClean="0"/>
              <a:t>authorization (typically, a user assigned to the </a:t>
            </a:r>
            <a:r>
              <a:rPr lang="en-US" dirty="0" err="1" smtClean="0"/>
              <a:t>db_securityadmin</a:t>
            </a:r>
            <a:r>
              <a:rPr lang="en-US" dirty="0" smtClean="0"/>
              <a:t> role) may</a:t>
            </a:r>
          </a:p>
          <a:p>
            <a:pPr>
              <a:defRPr/>
            </a:pPr>
            <a:r>
              <a:rPr lang="en-US" dirty="0" smtClean="0"/>
              <a:t>define a new role and associate access rights with the role. There are two</a:t>
            </a:r>
          </a:p>
          <a:p>
            <a:pPr>
              <a:defRPr/>
            </a:pPr>
            <a:r>
              <a:rPr lang="en-US" dirty="0" smtClean="0"/>
              <a:t>types of user-defined roles: standard and application. For a standard role,</a:t>
            </a:r>
          </a:p>
          <a:p>
            <a:pPr>
              <a:defRPr/>
            </a:pPr>
            <a:r>
              <a:rPr lang="en-US" dirty="0" smtClean="0"/>
              <a:t>an authorized user can assign other users to the role. An application role is</a:t>
            </a:r>
          </a:p>
          <a:p>
            <a:pPr>
              <a:defRPr/>
            </a:pPr>
            <a:r>
              <a:rPr lang="en-US" dirty="0" smtClean="0"/>
              <a:t>associated with an application rather than with a group of users and requires</a:t>
            </a:r>
          </a:p>
          <a:p>
            <a:pPr>
              <a:defRPr/>
            </a:pPr>
            <a:r>
              <a:rPr lang="en-US" dirty="0" smtClean="0"/>
              <a:t>a password. The role is activated when an application executes the appropriate</a:t>
            </a:r>
          </a:p>
          <a:p>
            <a:pPr>
              <a:defRPr/>
            </a:pPr>
            <a:r>
              <a:rPr lang="en-US" dirty="0" smtClean="0"/>
              <a:t>code. A user who has access to the application can use the application role for</a:t>
            </a:r>
          </a:p>
          <a:p>
            <a:pPr>
              <a:defRPr/>
            </a:pPr>
            <a:r>
              <a:rPr lang="en-US" dirty="0" smtClean="0"/>
              <a:t>database access. Often database applications enforce their own security based on</a:t>
            </a:r>
          </a:p>
          <a:p>
            <a:pPr>
              <a:defRPr/>
            </a:pPr>
            <a:r>
              <a:rPr lang="en-US" dirty="0" smtClean="0"/>
              <a:t>the application logic. For example, you can use an application role with its own</a:t>
            </a:r>
          </a:p>
          <a:p>
            <a:pPr>
              <a:defRPr/>
            </a:pPr>
            <a:r>
              <a:rPr lang="en-US" dirty="0" smtClean="0"/>
              <a:t>password to allow the particular user to obtain and modify any data only during</a:t>
            </a:r>
          </a:p>
          <a:p>
            <a:pPr>
              <a:defRPr/>
            </a:pPr>
            <a:r>
              <a:rPr lang="en-US" dirty="0" smtClean="0"/>
              <a:t>specific hours. Thus, you can realize more complex security management within</a:t>
            </a:r>
          </a:p>
          <a:p>
            <a:pPr>
              <a:defRPr/>
            </a:pPr>
            <a:r>
              <a:rPr lang="en-US" dirty="0" smtClean="0"/>
              <a:t>the application logic.</a:t>
            </a:r>
            <a:endParaRPr lang="en-US" dirty="0"/>
          </a:p>
        </p:txBody>
      </p:sp>
      <p:sp>
        <p:nvSpPr>
          <p:cNvPr id="43012" name="Slide Number Placeholder 3"/>
          <p:cNvSpPr>
            <a:spLocks noGrp="1"/>
          </p:cNvSpPr>
          <p:nvPr>
            <p:ph type="sldNum" sz="quarter" idx="5"/>
          </p:nvPr>
        </p:nvSpPr>
        <p:spPr>
          <a:noFill/>
        </p:spPr>
        <p:txBody>
          <a:bodyPr/>
          <a:lstStyle/>
          <a:p>
            <a:fld id="{943F6A40-889E-C54C-91D1-A7E20491FE7B}" type="slidenum">
              <a:rPr lang="en-AU" smtClean="0">
                <a:latin typeface="Arial" pitchFamily="-109" charset="0"/>
              </a:rPr>
              <a:pPr/>
              <a:t>23</a:t>
            </a:fld>
            <a:endParaRPr lang="en-AU" smtClean="0">
              <a:latin typeface="Arial" pitchFamily="-109" charset="0"/>
            </a:endParaRPr>
          </a:p>
        </p:txBody>
      </p:sp>
    </p:spTree>
    <p:extLst>
      <p:ext uri="{BB962C8B-B14F-4D97-AF65-F5344CB8AC3E}">
        <p14:creationId xmlns:p14="http://schemas.microsoft.com/office/powerpoint/2010/main" val="69095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24</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smtClean="0">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smtClean="0">
                <a:latin typeface="Arial" pitchFamily="-109" charset="0"/>
                <a:ea typeface="ＭＳ Ｐゴシック" pitchFamily="-109" charset="-128"/>
                <a:cs typeface="ＭＳ Ｐゴシック" pitchFamily="-109" charset="-128"/>
              </a:rPr>
              <a:t>queries and deducing unauthorized information from the legitimate responses</a:t>
            </a:r>
          </a:p>
          <a:p>
            <a:r>
              <a:rPr lang="en-US" smtClean="0">
                <a:latin typeface="Arial" pitchFamily="-109" charset="0"/>
                <a:ea typeface="ＭＳ Ｐゴシック" pitchFamily="-109" charset="-128"/>
                <a:cs typeface="ＭＳ Ｐゴシック" pitchFamily="-109" charset="-128"/>
              </a:rPr>
              <a:t>received. The inference problem arises when the combination of a number of</a:t>
            </a:r>
          </a:p>
          <a:p>
            <a:r>
              <a:rPr lang="en-US" smtClean="0">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smtClean="0">
                <a:latin typeface="Arial" pitchFamily="-109" charset="0"/>
                <a:ea typeface="ＭＳ Ｐゴシック" pitchFamily="-109" charset="-128"/>
                <a:cs typeface="ＭＳ Ｐゴシック" pitchFamily="-109" charset="-128"/>
              </a:rPr>
              <a:t>data items can be used to infer data of a higher sensitivity. Figure 5.5 illustrates</a:t>
            </a:r>
          </a:p>
          <a:p>
            <a:r>
              <a:rPr lang="en-US" smtClean="0">
                <a:latin typeface="Arial" pitchFamily="-109" charset="0"/>
                <a:ea typeface="ＭＳ Ｐゴシック" pitchFamily="-109" charset="-128"/>
                <a:cs typeface="ＭＳ Ｐゴシック" pitchFamily="-109" charset="-128"/>
              </a:rPr>
              <a:t>the process. The attacker may make use of nonsensitive data as well as metadata.</a:t>
            </a:r>
          </a:p>
          <a:p>
            <a:r>
              <a:rPr lang="en-US" smtClean="0">
                <a:latin typeface="Arial" pitchFamily="-109" charset="0"/>
                <a:ea typeface="ＭＳ Ｐゴシック" pitchFamily="-109" charset="-128"/>
                <a:cs typeface="ＭＳ Ｐゴシック" pitchFamily="-109" charset="-128"/>
              </a:rPr>
              <a:t>Metadata refers to knowledge about correlations or dependencies among data</a:t>
            </a:r>
          </a:p>
          <a:p>
            <a:r>
              <a:rPr lang="en-US" smtClean="0">
                <a:latin typeface="Arial" pitchFamily="-109" charset="0"/>
                <a:ea typeface="ＭＳ Ｐゴシック" pitchFamily="-109" charset="-128"/>
                <a:cs typeface="ＭＳ Ｐゴシック" pitchFamily="-109" charset="-128"/>
              </a:rPr>
              <a:t>items that can be used to deduce information not otherwise available to a</a:t>
            </a:r>
          </a:p>
          <a:p>
            <a:r>
              <a:rPr lang="en-US" smtClean="0">
                <a:latin typeface="Arial" pitchFamily="-109" charset="0"/>
                <a:ea typeface="ＭＳ Ｐゴシック" pitchFamily="-109" charset="-128"/>
                <a:cs typeface="ＭＳ Ｐゴシック" pitchFamily="-109" charset="-128"/>
              </a:rPr>
              <a:t>particular user. The information transfer path by which unauthorized data is</a:t>
            </a:r>
          </a:p>
          <a:p>
            <a:r>
              <a:rPr lang="en-US" smtClean="0">
                <a:latin typeface="Arial" pitchFamily="-109" charset="0"/>
                <a:ea typeface="ＭＳ Ｐゴシック" pitchFamily="-109" charset="-128"/>
                <a:cs typeface="ＭＳ Ｐゴシック" pitchFamily="-109" charset="-128"/>
              </a:rPr>
              <a:t>obtained is referred to as an </a:t>
            </a:r>
            <a:r>
              <a:rPr lang="en-US" b="1" smtClean="0">
                <a:latin typeface="Arial" pitchFamily="-109" charset="0"/>
                <a:ea typeface="ＭＳ Ｐゴシック" pitchFamily="-109" charset="-128"/>
                <a:cs typeface="ＭＳ Ｐゴシック" pitchFamily="-109" charset="-128"/>
              </a:rPr>
              <a:t>inference channel .</a:t>
            </a:r>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33991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25</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smtClean="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smtClean="0">
                <a:latin typeface="Arial" pitchFamily="-109" charset="0"/>
                <a:ea typeface="ＭＳ Ｐゴシック" pitchFamily="-109" charset="-128"/>
                <a:cs typeface="ＭＳ Ｐゴシック" pitchFamily="-109" charset="-128"/>
              </a:rPr>
              <a:t>or across tables, and merging views with the same constraints.</a:t>
            </a:r>
          </a:p>
          <a:p>
            <a:r>
              <a:rPr lang="en-US" dirty="0" smtClean="0">
                <a:latin typeface="Arial" pitchFamily="-109" charset="0"/>
                <a:ea typeface="ＭＳ Ｐゴシック" pitchFamily="-109" charset="-128"/>
                <a:cs typeface="ＭＳ Ｐゴシック" pitchFamily="-109" charset="-128"/>
              </a:rPr>
              <a:t>An example of the latter from [SHIE98], shown in Figure 5.6 , illustrates</a:t>
            </a:r>
          </a:p>
          <a:p>
            <a:r>
              <a:rPr lang="en-US" dirty="0" smtClean="0">
                <a:latin typeface="Arial" pitchFamily="-109" charset="0"/>
                <a:ea typeface="ＭＳ Ｐゴシック" pitchFamily="-109" charset="-128"/>
                <a:cs typeface="ＭＳ Ｐゴシック" pitchFamily="-109" charset="-128"/>
              </a:rPr>
              <a:t>the inference problem. Figure 5.6a shows an Employee table with five columns.</a:t>
            </a:r>
          </a:p>
          <a:p>
            <a:r>
              <a:rPr lang="en-US" dirty="0" smtClean="0">
                <a:latin typeface="Arial" pitchFamily="-109" charset="0"/>
                <a:ea typeface="ＭＳ Ｐゴシック" pitchFamily="-109" charset="-128"/>
                <a:cs typeface="ＭＳ Ｐゴシック" pitchFamily="-109" charset="-128"/>
              </a:rPr>
              <a:t>Figure 5.6b shows two views, defined in SQL as follows:</a:t>
            </a:r>
          </a:p>
          <a:p>
            <a:r>
              <a:rPr lang="en-US" dirty="0" smtClean="0">
                <a:latin typeface="Arial" pitchFamily="-109" charset="0"/>
                <a:ea typeface="ＭＳ Ｐゴシック" pitchFamily="-109" charset="-128"/>
                <a:cs typeface="ＭＳ Ｐゴシック" pitchFamily="-109" charset="-128"/>
              </a:rPr>
              <a:t>CREATE view V1 AS CREATE view V2 AS</a:t>
            </a:r>
          </a:p>
          <a:p>
            <a:r>
              <a:rPr lang="en-US" dirty="0" smtClean="0">
                <a:latin typeface="Arial" pitchFamily="-109" charset="0"/>
                <a:ea typeface="ＭＳ Ｐゴシック" pitchFamily="-109" charset="-128"/>
                <a:cs typeface="ＭＳ Ｐゴシック" pitchFamily="-109" charset="-128"/>
              </a:rPr>
              <a:t>SELECT Position, Salary SELECT Name, Department</a:t>
            </a:r>
          </a:p>
          <a:p>
            <a:r>
              <a:rPr lang="en-US" dirty="0" smtClean="0">
                <a:latin typeface="Arial" pitchFamily="-109" charset="0"/>
                <a:ea typeface="ＭＳ Ｐゴシック" pitchFamily="-109" charset="-128"/>
                <a:cs typeface="ＭＳ Ｐゴシック" pitchFamily="-109" charset="-128"/>
              </a:rPr>
              <a:t>FROM Employee FROM Employee</a:t>
            </a:r>
          </a:p>
          <a:p>
            <a:r>
              <a:rPr lang="en-US" dirty="0" smtClean="0">
                <a:latin typeface="Arial" pitchFamily="-109" charset="0"/>
                <a:ea typeface="ＭＳ Ｐゴシック" pitchFamily="-109" charset="-128"/>
                <a:cs typeface="ＭＳ Ｐゴシック" pitchFamily="-109" charset="-128"/>
              </a:rPr>
              <a:t>WHERE Department  ”strip” WHERE Department  ”strip”</a:t>
            </a:r>
          </a:p>
          <a:p>
            <a:r>
              <a:rPr lang="en-US" dirty="0" smtClean="0">
                <a:latin typeface="Arial" pitchFamily="-109" charset="0"/>
                <a:ea typeface="ＭＳ Ｐゴシック" pitchFamily="-109" charset="-128"/>
                <a:cs typeface="ＭＳ Ｐゴシック" pitchFamily="-109" charset="-128"/>
              </a:rPr>
              <a:t>Users of these views are not authorized to access the relationship between</a:t>
            </a:r>
          </a:p>
          <a:p>
            <a:r>
              <a:rPr lang="en-US" dirty="0" smtClean="0">
                <a:latin typeface="Arial" pitchFamily="-109" charset="0"/>
                <a:ea typeface="ＭＳ Ｐゴシック" pitchFamily="-109" charset="-128"/>
                <a:cs typeface="ＭＳ Ｐゴシック" pitchFamily="-109" charset="-128"/>
              </a:rPr>
              <a:t>Name and Salary. A user who has access to either or both views cannot infer</a:t>
            </a:r>
          </a:p>
          <a:p>
            <a:r>
              <a:rPr lang="en-US" dirty="0" smtClean="0">
                <a:latin typeface="Arial" pitchFamily="-109" charset="0"/>
                <a:ea typeface="ＭＳ Ｐゴシック" pitchFamily="-109" charset="-128"/>
                <a:cs typeface="ＭＳ Ｐゴシック" pitchFamily="-109" charset="-128"/>
              </a:rPr>
              <a:t>the relationship by functional dependencies. That is, there is not a functional</a:t>
            </a:r>
          </a:p>
          <a:p>
            <a:r>
              <a:rPr lang="en-US" dirty="0" smtClean="0">
                <a:latin typeface="Arial" pitchFamily="-109" charset="0"/>
                <a:ea typeface="ＭＳ Ｐゴシック" pitchFamily="-109" charset="-128"/>
                <a:cs typeface="ＭＳ Ｐゴシック" pitchFamily="-109" charset="-128"/>
              </a:rPr>
              <a:t>relationship between Name and Salary such that knowing Name and perhaps</a:t>
            </a:r>
          </a:p>
          <a:p>
            <a:r>
              <a:rPr lang="en-US" dirty="0" smtClean="0">
                <a:latin typeface="Arial" pitchFamily="-109" charset="0"/>
                <a:ea typeface="ＭＳ Ｐゴシック" pitchFamily="-109" charset="-128"/>
                <a:cs typeface="ＭＳ Ｐゴシック" pitchFamily="-109" charset="-128"/>
              </a:rPr>
              <a:t>other information is sufficient to deduce Salary. However, suppose the two views</a:t>
            </a:r>
          </a:p>
          <a:p>
            <a:r>
              <a:rPr lang="en-US" dirty="0" smtClean="0">
                <a:latin typeface="Arial" pitchFamily="-109" charset="0"/>
                <a:ea typeface="ＭＳ Ｐゴシック" pitchFamily="-109" charset="-128"/>
                <a:cs typeface="ＭＳ Ｐゴシック" pitchFamily="-109" charset="-128"/>
              </a:rPr>
              <a:t>are created with the access constraint that Name and Salary cannot be accessed</a:t>
            </a:r>
          </a:p>
          <a:p>
            <a:r>
              <a:rPr lang="en-US" dirty="0" smtClean="0">
                <a:latin typeface="Arial" pitchFamily="-109" charset="0"/>
                <a:ea typeface="ＭＳ Ｐゴシック" pitchFamily="-109" charset="-128"/>
                <a:cs typeface="ＭＳ Ｐゴシック" pitchFamily="-109" charset="-128"/>
              </a:rPr>
              <a:t>together. A user who knows the structure of the Employee table and who knows</a:t>
            </a:r>
          </a:p>
          <a:p>
            <a:r>
              <a:rPr lang="en-US" dirty="0" smtClean="0">
                <a:latin typeface="Arial" pitchFamily="-109" charset="0"/>
                <a:ea typeface="ＭＳ Ｐゴシック" pitchFamily="-109" charset="-128"/>
                <a:cs typeface="ＭＳ Ｐゴシック" pitchFamily="-109" charset="-128"/>
              </a:rPr>
              <a:t>that the view tables maintain the same row order as the Employee table is then</a:t>
            </a:r>
          </a:p>
          <a:p>
            <a:r>
              <a:rPr lang="en-US" dirty="0" smtClean="0">
                <a:latin typeface="Arial" pitchFamily="-109" charset="0"/>
                <a:ea typeface="ＭＳ Ｐゴシック" pitchFamily="-109" charset="-128"/>
                <a:cs typeface="ＭＳ Ｐゴシック" pitchFamily="-109" charset="-128"/>
              </a:rPr>
              <a:t>able to merge the two views to construct the table shown in Figure 5.6c . This</a:t>
            </a:r>
          </a:p>
          <a:p>
            <a:r>
              <a:rPr lang="en-US" dirty="0" smtClean="0">
                <a:latin typeface="Arial" pitchFamily="-109" charset="0"/>
                <a:ea typeface="ＭＳ Ｐゴシック" pitchFamily="-109" charset="-128"/>
                <a:cs typeface="ＭＳ Ｐゴシック" pitchFamily="-109" charset="-128"/>
              </a:rPr>
              <a:t>violates the access control policy that the relationship of attributes Name and</a:t>
            </a:r>
          </a:p>
          <a:p>
            <a:r>
              <a:rPr lang="en-US" dirty="0" smtClean="0">
                <a:latin typeface="Arial" pitchFamily="-109" charset="0"/>
                <a:ea typeface="ＭＳ Ｐゴシック" pitchFamily="-109" charset="-128"/>
                <a:cs typeface="ＭＳ Ｐゴシック" pitchFamily="-109" charset="-128"/>
              </a:rPr>
              <a:t>Salary must not be disclosed.</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3038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26</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smtClean="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smtClean="0">
                <a:latin typeface="Arial" pitchFamily="-109" charset="0"/>
                <a:ea typeface="ＭＳ Ｐゴシック" pitchFamily="-109" charset="-128"/>
                <a:cs typeface="ＭＳ Ｐゴシック" pitchFamily="-109" charset="-128"/>
              </a:rPr>
              <a:t>disclosure by inference: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Inference detection during database design: This approach removes an</a:t>
            </a:r>
          </a:p>
          <a:p>
            <a:r>
              <a:rPr lang="en-US" b="0" dirty="0" smtClean="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smtClean="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smtClean="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smtClean="0">
                <a:latin typeface="Arial" pitchFamily="-109" charset="0"/>
                <a:ea typeface="ＭＳ Ｐゴシック" pitchFamily="-109" charset="-128"/>
                <a:cs typeface="ＭＳ Ｐゴシック" pitchFamily="-109" charset="-128"/>
              </a:rPr>
              <a:t>fine-grained access control roles in an RBAC scheme. Techniques in</a:t>
            </a:r>
          </a:p>
          <a:p>
            <a:r>
              <a:rPr lang="en-US" b="0" dirty="0" smtClean="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smtClean="0">
                <a:latin typeface="Arial" pitchFamily="-109" charset="0"/>
                <a:ea typeface="ＭＳ Ｐゴシック" pitchFamily="-109" charset="-128"/>
                <a:cs typeface="ＭＳ Ｐゴシック" pitchFamily="-109" charset="-128"/>
              </a:rPr>
              <a:t>reduce availability.</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Inference detection at query time: This approach seeks to eliminate an</a:t>
            </a:r>
          </a:p>
          <a:p>
            <a:r>
              <a:rPr lang="en-US" b="0" dirty="0" smtClean="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smtClean="0">
                <a:latin typeface="Arial" pitchFamily="-109" charset="0"/>
                <a:ea typeface="ＭＳ Ｐゴシック" pitchFamily="-109" charset="-128"/>
                <a:cs typeface="ＭＳ Ｐゴシック" pitchFamily="-109" charset="-128"/>
              </a:rPr>
              <a:t>channel is detected, the query is denied or altered.</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For either of the preceding approaches, some inference detection</a:t>
            </a:r>
          </a:p>
          <a:p>
            <a:r>
              <a:rPr lang="en-US" b="0" dirty="0" smtClean="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smtClean="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smtClean="0">
                <a:latin typeface="Arial" pitchFamily="-109" charset="0"/>
                <a:ea typeface="ＭＳ Ｐゴシック" pitchFamily="-109" charset="-128"/>
                <a:cs typeface="ＭＳ Ｐゴシック" pitchFamily="-109" charset="-128"/>
              </a:rPr>
              <a:t>taken from [LUNT89]. Consider a database containing personnel information,</a:t>
            </a:r>
          </a:p>
          <a:p>
            <a:r>
              <a:rPr lang="en-US" b="0" dirty="0" smtClean="0">
                <a:latin typeface="Arial" pitchFamily="-109" charset="0"/>
                <a:ea typeface="ＭＳ Ｐゴシック" pitchFamily="-109" charset="-128"/>
                <a:cs typeface="ＭＳ Ｐゴシック" pitchFamily="-109" charset="-128"/>
              </a:rPr>
              <a:t>including names, addresses, and salaries of employees. Individually, the name,</a:t>
            </a:r>
          </a:p>
          <a:p>
            <a:r>
              <a:rPr lang="en-US" b="0" dirty="0" smtClean="0">
                <a:latin typeface="Arial" pitchFamily="-109" charset="0"/>
                <a:ea typeface="ＭＳ Ｐゴシック" pitchFamily="-109" charset="-128"/>
                <a:cs typeface="ＭＳ Ｐゴシック" pitchFamily="-109" charset="-128"/>
              </a:rPr>
              <a:t>address, and salary information is available to a subordinate role, such as</a:t>
            </a:r>
          </a:p>
          <a:p>
            <a:r>
              <a:rPr lang="en-US" b="0" dirty="0" smtClean="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b="0" dirty="0" smtClean="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b="0" dirty="0" smtClean="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b="0" dirty="0" smtClean="0">
                <a:latin typeface="Arial" pitchFamily="-109" charset="0"/>
                <a:ea typeface="ＭＳ Ｐゴシック" pitchFamily="-109" charset="-128"/>
                <a:cs typeface="ＭＳ Ｐゴシック" pitchFamily="-109" charset="-128"/>
              </a:rPr>
              <a:t>following information:</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Employees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Name, Address)</a:t>
            </a:r>
          </a:p>
          <a:p>
            <a:r>
              <a:rPr lang="en-US" b="0" dirty="0" smtClean="0">
                <a:latin typeface="Arial" pitchFamily="-109" charset="0"/>
                <a:ea typeface="ＭＳ Ｐゴシック" pitchFamily="-109" charset="-128"/>
                <a:cs typeface="ＭＳ Ｐゴシック" pitchFamily="-109" charset="-128"/>
              </a:rPr>
              <a:t>Salaries (S#, Salary)</a:t>
            </a:r>
          </a:p>
          <a:p>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-Salary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b="0" dirty="0" smtClean="0">
                <a:latin typeface="Arial" pitchFamily="-109" charset="0"/>
                <a:ea typeface="ＭＳ Ｐゴシック" pitchFamily="-109" charset="-128"/>
                <a:cs typeface="ＭＳ Ｐゴシック" pitchFamily="-109" charset="-128"/>
              </a:rPr>
              <a:t>table. In this case, each employee is assigned a unique employee number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a:t>
            </a:r>
          </a:p>
          <a:p>
            <a:r>
              <a:rPr lang="en-US" b="0" dirty="0" smtClean="0">
                <a:latin typeface="Arial" pitchFamily="-109" charset="0"/>
                <a:ea typeface="ＭＳ Ｐゴシック" pitchFamily="-109" charset="-128"/>
                <a:cs typeface="ＭＳ Ｐゴシック" pitchFamily="-109" charset="-128"/>
              </a:rPr>
              <a:t>and a unique salary number (S#). The Employees table and the Salaries table</a:t>
            </a:r>
          </a:p>
          <a:p>
            <a:r>
              <a:rPr lang="en-US" b="0" dirty="0" smtClean="0">
                <a:latin typeface="Arial" pitchFamily="-109" charset="0"/>
                <a:ea typeface="ＭＳ Ｐゴシック" pitchFamily="-109" charset="-128"/>
                <a:cs typeface="ＭＳ Ｐゴシック" pitchFamily="-109" charset="-128"/>
              </a:rPr>
              <a:t>are accessible to the Clerk role, but the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-Salary table is only available to the</a:t>
            </a:r>
          </a:p>
          <a:p>
            <a:r>
              <a:rPr lang="en-US" b="0" dirty="0" smtClean="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b="0" dirty="0" smtClean="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b="0" dirty="0" smtClean="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b="0" dirty="0" smtClean="0">
                <a:latin typeface="Arial" pitchFamily="-109" charset="0"/>
                <a:ea typeface="ＭＳ Ｐゴシック" pitchFamily="-109" charset="-128"/>
                <a:cs typeface="ＭＳ Ｐゴシック" pitchFamily="-109" charset="-128"/>
              </a:rPr>
              <a:t>be added to the Salaries table as follows: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Employees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Name, Address)</a:t>
            </a:r>
          </a:p>
          <a:p>
            <a:r>
              <a:rPr lang="en-US" b="0" dirty="0" smtClean="0">
                <a:latin typeface="Arial" pitchFamily="-109" charset="0"/>
                <a:ea typeface="ＭＳ Ｐゴシック" pitchFamily="-109" charset="-128"/>
                <a:cs typeface="ＭＳ Ｐゴシック" pitchFamily="-109" charset="-128"/>
              </a:rPr>
              <a:t>Salaries (S#, Salary, Start-Date)</a:t>
            </a:r>
          </a:p>
          <a:p>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-Salary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However, an employee’s start date is an easily observable or discoverable</a:t>
            </a:r>
          </a:p>
          <a:p>
            <a:r>
              <a:rPr lang="en-US" b="0" dirty="0" smtClean="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b="0" dirty="0" smtClean="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b="0" dirty="0" smtClean="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b="0" dirty="0" smtClean="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smtClean="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smtClean="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smtClean="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smtClean="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smtClean="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smtClean="0">
                <a:latin typeface="Arial" pitchFamily="-109" charset="0"/>
                <a:ea typeface="ＭＳ Ｐゴシック" pitchFamily="-109" charset="-128"/>
                <a:cs typeface="ＭＳ Ｐゴシック" pitchFamily="-109" charset="-128"/>
              </a:rPr>
              <a:t>be inferred from the start date.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smtClean="0">
                <a:latin typeface="Arial" pitchFamily="-109" charset="0"/>
                <a:ea typeface="ＭＳ Ｐゴシック" pitchFamily="-109" charset="-128"/>
                <a:cs typeface="ＭＳ Ｐゴシック" pitchFamily="-109" charset="-128"/>
              </a:rPr>
              <a:t>and difficult problem. For multilevel secure databases, discussed in Chapter 13 ,</a:t>
            </a:r>
          </a:p>
          <a:p>
            <a:r>
              <a:rPr lang="en-US" b="0" dirty="0" smtClean="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smtClean="0">
                <a:latin typeface="Arial" pitchFamily="-109" charset="0"/>
                <a:ea typeface="ＭＳ Ｐゴシック" pitchFamily="-109" charset="-128"/>
                <a:cs typeface="ＭＳ Ｐゴシック" pitchFamily="-109" charset="-128"/>
              </a:rPr>
              <a:t>devising specific inference detection techniques.</a:t>
            </a:r>
            <a:endParaRPr lang="en-US" b="0"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061722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09651DC-E569-9E44-86A3-ADF2EB7F952F}" type="slidenum">
              <a:rPr lang="en-AU">
                <a:latin typeface="Arial" pitchFamily="-109" charset="0"/>
              </a:rPr>
              <a:pPr/>
              <a:t>27</a:t>
            </a:fld>
            <a:endParaRPr lang="en-AU">
              <a:latin typeface="Arial" pitchFamily="-109"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smtClean="0">
                <a:latin typeface="Arial" pitchFamily="-109" charset="0"/>
                <a:ea typeface="ＭＳ Ｐゴシック" pitchFamily="-109" charset="-128"/>
                <a:cs typeface="ＭＳ Ｐゴシック" pitchFamily="-109" charset="-128"/>
              </a:rPr>
              <a:t>A statistical database (SDB) is one that provides data of a statistical nature, such as</a:t>
            </a:r>
          </a:p>
          <a:p>
            <a:r>
              <a:rPr lang="en-US" smtClean="0">
                <a:latin typeface="Arial" pitchFamily="-109" charset="0"/>
                <a:ea typeface="ＭＳ Ｐゴシック" pitchFamily="-109" charset="-128"/>
                <a:cs typeface="ＭＳ Ｐゴシック" pitchFamily="-109" charset="-128"/>
              </a:rPr>
              <a:t>counts and averages. The term </a:t>
            </a:r>
            <a:r>
              <a:rPr lang="en-US" i="1" smtClean="0">
                <a:latin typeface="Arial" pitchFamily="-109" charset="0"/>
                <a:ea typeface="ＭＳ Ｐゴシック" pitchFamily="-109" charset="-128"/>
                <a:cs typeface="ＭＳ Ｐゴシック" pitchFamily="-109" charset="-128"/>
              </a:rPr>
              <a:t>statistical database is used in two contexts:</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a:t>
            </a:r>
            <a:r>
              <a:rPr lang="en-US" b="1" smtClean="0">
                <a:latin typeface="Arial" pitchFamily="-109" charset="0"/>
                <a:ea typeface="ＭＳ Ｐゴシック" pitchFamily="-109" charset="-128"/>
                <a:cs typeface="ＭＳ Ｐゴシック" pitchFamily="-109" charset="-128"/>
              </a:rPr>
              <a:t>Pure statistical database: This type of database only stores statistical data.</a:t>
            </a:r>
          </a:p>
          <a:p>
            <a:r>
              <a:rPr lang="en-US" smtClean="0">
                <a:latin typeface="Arial" pitchFamily="-109" charset="0"/>
                <a:ea typeface="ＭＳ Ｐゴシック" pitchFamily="-109" charset="-128"/>
                <a:cs typeface="ＭＳ Ｐゴシック" pitchFamily="-109" charset="-128"/>
              </a:rPr>
              <a:t>An example is a census database. Typically, access control for a pure SDB is</a:t>
            </a:r>
          </a:p>
          <a:p>
            <a:r>
              <a:rPr lang="en-US" smtClean="0">
                <a:latin typeface="Arial" pitchFamily="-109" charset="0"/>
                <a:ea typeface="ＭＳ Ｐゴシック" pitchFamily="-109" charset="-128"/>
                <a:cs typeface="ＭＳ Ｐゴシック" pitchFamily="-109" charset="-128"/>
              </a:rPr>
              <a:t>straightforward: certain users are authorized to access the entire database.</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 </a:t>
            </a:r>
            <a:r>
              <a:rPr lang="en-US" b="1" smtClean="0">
                <a:latin typeface="Arial" pitchFamily="-109" charset="0"/>
                <a:ea typeface="ＭＳ Ｐゴシック" pitchFamily="-109" charset="-128"/>
                <a:cs typeface="ＭＳ Ｐゴシック" pitchFamily="-109" charset="-128"/>
              </a:rPr>
              <a:t>Ordinary database with statistical access: This type of database contains individual</a:t>
            </a:r>
          </a:p>
          <a:p>
            <a:r>
              <a:rPr lang="en-US" smtClean="0">
                <a:latin typeface="Arial" pitchFamily="-109" charset="0"/>
                <a:ea typeface="ＭＳ Ｐゴシック" pitchFamily="-109" charset="-128"/>
                <a:cs typeface="ＭＳ Ｐゴシック" pitchFamily="-109" charset="-128"/>
              </a:rPr>
              <a:t>entries; this is the type of database discussed so far in this chapter. The database</a:t>
            </a:r>
          </a:p>
          <a:p>
            <a:r>
              <a:rPr lang="en-US" smtClean="0">
                <a:latin typeface="Arial" pitchFamily="-109" charset="0"/>
                <a:ea typeface="ＭＳ Ｐゴシック" pitchFamily="-109" charset="-128"/>
                <a:cs typeface="ＭＳ Ｐゴシック" pitchFamily="-109" charset="-128"/>
              </a:rPr>
              <a:t>supports a population of nonstatistical users who are allowed access to selected</a:t>
            </a:r>
          </a:p>
          <a:p>
            <a:r>
              <a:rPr lang="en-US" smtClean="0">
                <a:latin typeface="Arial" pitchFamily="-109" charset="0"/>
                <a:ea typeface="ＭＳ Ｐゴシック" pitchFamily="-109" charset="-128"/>
                <a:cs typeface="ＭＳ Ｐゴシック" pitchFamily="-109" charset="-128"/>
              </a:rPr>
              <a:t>portions of the database using discretionary access control (DAC), role-based</a:t>
            </a:r>
          </a:p>
          <a:p>
            <a:r>
              <a:rPr lang="en-US" smtClean="0">
                <a:latin typeface="Arial" pitchFamily="-109" charset="0"/>
                <a:ea typeface="ＭＳ Ｐゴシック" pitchFamily="-109" charset="-128"/>
                <a:cs typeface="ＭＳ Ｐゴシック" pitchFamily="-109" charset="-128"/>
              </a:rPr>
              <a:t>access control (RBAC), or mandatory access control (MAC). In addition, the</a:t>
            </a:r>
          </a:p>
          <a:p>
            <a:r>
              <a:rPr lang="en-US" smtClean="0">
                <a:latin typeface="Arial" pitchFamily="-109" charset="0"/>
                <a:ea typeface="ＭＳ Ｐゴシック" pitchFamily="-109" charset="-128"/>
                <a:cs typeface="ＭＳ Ｐゴシック" pitchFamily="-109" charset="-128"/>
              </a:rPr>
              <a:t>database supports a set of statistical users who are only permitted statistical</a:t>
            </a:r>
          </a:p>
          <a:p>
            <a:r>
              <a:rPr lang="en-US" smtClean="0">
                <a:latin typeface="Arial" pitchFamily="-109" charset="0"/>
                <a:ea typeface="ＭＳ Ｐゴシック" pitchFamily="-109" charset="-128"/>
                <a:cs typeface="ＭＳ Ｐゴシック" pitchFamily="-109" charset="-128"/>
              </a:rPr>
              <a:t>queries. For these latter users, aggregate statistics based on the underlying raw</a:t>
            </a:r>
          </a:p>
          <a:p>
            <a:r>
              <a:rPr lang="en-US" smtClean="0">
                <a:latin typeface="Arial" pitchFamily="-109" charset="0"/>
                <a:ea typeface="ＭＳ Ｐゴシック" pitchFamily="-109" charset="-128"/>
                <a:cs typeface="ＭＳ Ｐゴシック" pitchFamily="-109" charset="-128"/>
              </a:rPr>
              <a:t>data are generated in response to a user query, or may be precalculated and stored</a:t>
            </a:r>
          </a:p>
          <a:p>
            <a:r>
              <a:rPr lang="en-US" smtClean="0">
                <a:latin typeface="Arial" pitchFamily="-109" charset="0"/>
                <a:ea typeface="ＭＳ Ｐゴシック" pitchFamily="-109" charset="-128"/>
                <a:cs typeface="ＭＳ Ｐゴシック" pitchFamily="-109" charset="-128"/>
              </a:rPr>
              <a:t>as part of the database.</a:t>
            </a:r>
          </a:p>
          <a:p>
            <a:endParaRPr lang="en-US" smtClean="0">
              <a:latin typeface="Arial" pitchFamily="-109" charset="0"/>
              <a:ea typeface="ＭＳ Ｐゴシック" pitchFamily="-109" charset="-128"/>
              <a:cs typeface="ＭＳ Ｐゴシック" pitchFamily="-109" charset="-128"/>
            </a:endParaRPr>
          </a:p>
          <a:p>
            <a:r>
              <a:rPr lang="en-US" smtClean="0">
                <a:latin typeface="Arial" pitchFamily="-109" charset="0"/>
                <a:ea typeface="ＭＳ Ｐゴシック" pitchFamily="-109" charset="-128"/>
                <a:cs typeface="ＭＳ Ｐゴシック" pitchFamily="-109" charset="-128"/>
              </a:rPr>
              <a:t>For the purposes of this section, we are concerned only with the latter type</a:t>
            </a:r>
          </a:p>
          <a:p>
            <a:r>
              <a:rPr lang="en-US" smtClean="0">
                <a:latin typeface="Arial" pitchFamily="-109" charset="0"/>
                <a:ea typeface="ＭＳ Ｐゴシック" pitchFamily="-109" charset="-128"/>
                <a:cs typeface="ＭＳ Ｐゴシック" pitchFamily="-109" charset="-128"/>
              </a:rPr>
              <a:t>of database and, for convenience, refer to this as an SDB. The access control</a:t>
            </a:r>
          </a:p>
          <a:p>
            <a:r>
              <a:rPr lang="en-US" smtClean="0">
                <a:latin typeface="Arial" pitchFamily="-109" charset="0"/>
                <a:ea typeface="ＭＳ Ｐゴシック" pitchFamily="-109" charset="-128"/>
                <a:cs typeface="ＭＳ Ｐゴシック" pitchFamily="-109" charset="-128"/>
              </a:rPr>
              <a:t>objective for an SDB system is to provide users with the aggregate information</a:t>
            </a:r>
          </a:p>
          <a:p>
            <a:r>
              <a:rPr lang="en-US" smtClean="0">
                <a:latin typeface="Arial" pitchFamily="-109" charset="0"/>
                <a:ea typeface="ＭＳ Ｐゴシック" pitchFamily="-109" charset="-128"/>
                <a:cs typeface="ＭＳ Ｐゴシック" pitchFamily="-109" charset="-128"/>
              </a:rPr>
              <a:t>without compromising the confidentiality of any individual entity represented in</a:t>
            </a:r>
          </a:p>
          <a:p>
            <a:r>
              <a:rPr lang="en-US" smtClean="0">
                <a:latin typeface="Arial" pitchFamily="-109" charset="0"/>
                <a:ea typeface="ＭＳ Ｐゴシック" pitchFamily="-109" charset="-128"/>
                <a:cs typeface="ＭＳ Ｐゴシック" pitchFamily="-109" charset="-128"/>
              </a:rPr>
              <a:t>the database. The security problem is one of inference. The database administrator</a:t>
            </a:r>
          </a:p>
          <a:p>
            <a:r>
              <a:rPr lang="en-US" smtClean="0">
                <a:latin typeface="Arial" pitchFamily="-109" charset="0"/>
                <a:ea typeface="ＭＳ Ｐゴシック" pitchFamily="-109" charset="-128"/>
                <a:cs typeface="ＭＳ Ｐゴシック" pitchFamily="-109" charset="-128"/>
              </a:rPr>
              <a:t>must prevent, or at least detect, the database user who attempts to gain individual</a:t>
            </a:r>
          </a:p>
          <a:p>
            <a:r>
              <a:rPr lang="en-US" smtClean="0">
                <a:latin typeface="Arial" pitchFamily="-109" charset="0"/>
                <a:ea typeface="ＭＳ Ｐゴシック" pitchFamily="-109" charset="-128"/>
                <a:cs typeface="ＭＳ Ｐゴシック" pitchFamily="-109" charset="-128"/>
              </a:rPr>
              <a:t>information through one or a series of statistical queries.</a:t>
            </a:r>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84864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5A27188-2498-A143-B6E3-D0244B8BBFB7}" type="slidenum">
              <a:rPr lang="en-AU">
                <a:latin typeface="Arial" pitchFamily="-109" charset="0"/>
              </a:rPr>
              <a:pPr/>
              <a:t>28</a:t>
            </a:fld>
            <a:endParaRPr lang="en-AU">
              <a:latin typeface="Arial" pitchFamily="-109"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smtClean="0">
                <a:latin typeface="Arial" pitchFamily="-109" charset="0"/>
                <a:ea typeface="ＭＳ Ｐゴシック" pitchFamily="-109" charset="-128"/>
                <a:cs typeface="ＭＳ Ｐゴシック" pitchFamily="-109" charset="-128"/>
              </a:rPr>
              <a:t>The example is a database containing 13 confidential</a:t>
            </a:r>
          </a:p>
          <a:p>
            <a:r>
              <a:rPr lang="en-US" smtClean="0">
                <a:latin typeface="Arial" pitchFamily="-109" charset="0"/>
                <a:ea typeface="ＭＳ Ｐゴシック" pitchFamily="-109" charset="-128"/>
                <a:cs typeface="ＭＳ Ｐゴシック" pitchFamily="-109" charset="-128"/>
              </a:rPr>
              <a:t>records of students in a university that has 50 departments.</a:t>
            </a:r>
          </a:p>
          <a:p>
            <a:pPr eaLnBrk="1" hangingPunct="1"/>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65261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A6ECA86-3E05-6742-91F2-25FF497C03AA}" type="slidenum">
              <a:rPr lang="en-AU">
                <a:latin typeface="Arial" pitchFamily="-109" charset="0"/>
              </a:rPr>
              <a:pPr/>
              <a:t>29</a:t>
            </a:fld>
            <a:endParaRPr lang="en-AU">
              <a:latin typeface="Arial" pitchFamily="-109"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Statistics are derived from a database by means of a </a:t>
            </a:r>
            <a:r>
              <a:rPr lang="en-US" b="1" dirty="0" smtClean="0">
                <a:latin typeface="Arial" pitchFamily="-109" charset="0"/>
                <a:ea typeface="ＭＳ Ｐゴシック" pitchFamily="-109" charset="-128"/>
                <a:cs typeface="ＭＳ Ｐゴシック" pitchFamily="-109" charset="-128"/>
              </a:rPr>
              <a:t>characteristic formula</a:t>
            </a:r>
          </a:p>
          <a:p>
            <a:r>
              <a:rPr lang="en-US" dirty="0" smtClean="0">
                <a:latin typeface="Arial" pitchFamily="-109" charset="0"/>
                <a:ea typeface="ＭＳ Ｐゴシック" pitchFamily="-109" charset="-128"/>
                <a:cs typeface="ＭＳ Ｐゴシック" pitchFamily="-109" charset="-128"/>
              </a:rPr>
              <a:t>(sometimes referred to as a Boolean formula), </a:t>
            </a:r>
            <a:r>
              <a:rPr lang="en-US" i="1" dirty="0" smtClean="0">
                <a:latin typeface="Arial" pitchFamily="-109" charset="0"/>
                <a:ea typeface="ＭＳ Ｐゴシック" pitchFamily="-109" charset="-128"/>
                <a:cs typeface="ＭＳ Ｐゴシック" pitchFamily="-109" charset="-128"/>
              </a:rPr>
              <a:t>C , which is a logical formula over</a:t>
            </a:r>
          </a:p>
          <a:p>
            <a:r>
              <a:rPr lang="en-US" dirty="0" smtClean="0">
                <a:latin typeface="Arial" pitchFamily="-109" charset="0"/>
                <a:ea typeface="ＭＳ Ｐゴシック" pitchFamily="-109" charset="-128"/>
                <a:cs typeface="ＭＳ Ｐゴシック" pitchFamily="-109" charset="-128"/>
              </a:rPr>
              <a:t>the values of attributes. A characteristic formula uses the operators OR, AND, and</a:t>
            </a:r>
          </a:p>
          <a:p>
            <a:r>
              <a:rPr lang="en-US" dirty="0" smtClean="0">
                <a:latin typeface="Arial" pitchFamily="-109" charset="0"/>
                <a:ea typeface="ＭＳ Ｐゴシック" pitchFamily="-109" charset="-128"/>
                <a:cs typeface="ＭＳ Ｐゴシック" pitchFamily="-109" charset="-128"/>
              </a:rPr>
              <a:t>NOT (, •, ~), written here in order of increasing priority. A characteristic formula</a:t>
            </a:r>
          </a:p>
          <a:p>
            <a:r>
              <a:rPr lang="en-US" dirty="0" smtClean="0">
                <a:latin typeface="Arial" pitchFamily="-109" charset="0"/>
                <a:ea typeface="ＭＳ Ｐゴシック" pitchFamily="-109" charset="-128"/>
                <a:cs typeface="ＭＳ Ｐゴシック" pitchFamily="-109" charset="-128"/>
              </a:rPr>
              <a:t>specifies a subset of the records in the database. For example, the formula</a:t>
            </a:r>
          </a:p>
          <a:p>
            <a:r>
              <a:rPr lang="en-US"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Sex  Male) • (( Major  CS)  ( Major  EE))</a:t>
            </a:r>
          </a:p>
          <a:p>
            <a:r>
              <a:rPr lang="en-US" dirty="0" smtClean="0">
                <a:latin typeface="Arial" pitchFamily="-109" charset="0"/>
                <a:ea typeface="ＭＳ Ｐゴシック" pitchFamily="-109" charset="-128"/>
                <a:cs typeface="ＭＳ Ｐゴシック" pitchFamily="-109" charset="-128"/>
              </a:rPr>
              <a:t>specifies all male students majoring in either CS or EE. For numerical attributes,</a:t>
            </a:r>
          </a:p>
          <a:p>
            <a:r>
              <a:rPr lang="en-US" dirty="0" smtClean="0">
                <a:latin typeface="Arial" pitchFamily="-109" charset="0"/>
                <a:ea typeface="ＭＳ Ｐゴシック" pitchFamily="-109" charset="-128"/>
                <a:cs typeface="ＭＳ Ｐゴシック" pitchFamily="-109" charset="-128"/>
              </a:rPr>
              <a:t>relational operators may be used. For example, ( </a:t>
            </a:r>
            <a:r>
              <a:rPr lang="en-US" i="1" dirty="0" smtClean="0">
                <a:latin typeface="Arial" pitchFamily="-109" charset="0"/>
                <a:ea typeface="ＭＳ Ｐゴシック" pitchFamily="-109" charset="-128"/>
                <a:cs typeface="ＭＳ Ｐゴシック" pitchFamily="-109" charset="-128"/>
              </a:rPr>
              <a:t>GP &gt; 3.7) specifies all students</a:t>
            </a:r>
          </a:p>
          <a:p>
            <a:r>
              <a:rPr lang="en-US" dirty="0" smtClean="0">
                <a:latin typeface="Arial" pitchFamily="-109" charset="0"/>
                <a:ea typeface="ＭＳ Ｐゴシック" pitchFamily="-109" charset="-128"/>
                <a:cs typeface="ＭＳ Ｐゴシック" pitchFamily="-109" charset="-128"/>
              </a:rPr>
              <a:t>whose grade point average exceeds 3.7. For simplicity, we omit attribute names when</a:t>
            </a:r>
          </a:p>
          <a:p>
            <a:r>
              <a:rPr lang="en-US" dirty="0" smtClean="0">
                <a:latin typeface="Arial" pitchFamily="-109" charset="0"/>
                <a:ea typeface="ＭＳ Ｐゴシック" pitchFamily="-109" charset="-128"/>
                <a:cs typeface="ＭＳ Ｐゴシック" pitchFamily="-109" charset="-128"/>
              </a:rPr>
              <a:t>they are clear from context. Thus, the preceding formula becomes Male • (CS  EE).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The </a:t>
            </a:r>
            <a:r>
              <a:rPr lang="en-US" b="1" dirty="0" smtClean="0">
                <a:latin typeface="Arial" pitchFamily="-109" charset="0"/>
                <a:ea typeface="ＭＳ Ｐゴシック" pitchFamily="-109" charset="-128"/>
                <a:cs typeface="ＭＳ Ｐゴシック" pitchFamily="-109" charset="-128"/>
              </a:rPr>
              <a:t>query set of characteristic formula </a:t>
            </a:r>
            <a:r>
              <a:rPr lang="en-US" b="1" i="1" dirty="0" smtClean="0">
                <a:latin typeface="Arial" pitchFamily="-109" charset="0"/>
                <a:ea typeface="ＭＳ Ｐゴシック" pitchFamily="-109" charset="-128"/>
                <a:cs typeface="ＭＳ Ｐゴシック" pitchFamily="-109" charset="-128"/>
              </a:rPr>
              <a:t>C , denoted as X( C ), is the set of records</a:t>
            </a:r>
          </a:p>
          <a:p>
            <a:r>
              <a:rPr lang="en-US" dirty="0" smtClean="0">
                <a:latin typeface="Arial" pitchFamily="-109" charset="0"/>
                <a:ea typeface="ＭＳ Ｐゴシック" pitchFamily="-109" charset="-128"/>
                <a:cs typeface="ＭＳ Ｐゴシック" pitchFamily="-109" charset="-128"/>
              </a:rPr>
              <a:t>matching that characteristic. For example, for </a:t>
            </a:r>
            <a:r>
              <a:rPr lang="en-US" i="1" dirty="0" smtClean="0">
                <a:latin typeface="Arial" pitchFamily="-109" charset="0"/>
                <a:ea typeface="ＭＳ Ｐゴシック" pitchFamily="-109" charset="-128"/>
                <a:cs typeface="ＭＳ Ｐゴシック" pitchFamily="-109" charset="-128"/>
              </a:rPr>
              <a:t>C  Female • CS, X( C ) consists of</a:t>
            </a:r>
          </a:p>
          <a:p>
            <a:r>
              <a:rPr lang="en-US" dirty="0" smtClean="0">
                <a:latin typeface="Arial" pitchFamily="-109" charset="0"/>
                <a:ea typeface="ＭＳ Ｐゴシック" pitchFamily="-109" charset="-128"/>
                <a:cs typeface="ＭＳ Ｐゴシック" pitchFamily="-109" charset="-128"/>
              </a:rPr>
              <a:t>records 1 and 4, the records for Allen and Davis.</a:t>
            </a:r>
          </a:p>
          <a:p>
            <a:endParaRPr lang="en-US" dirty="0" smtClean="0">
              <a:latin typeface="Arial" pitchFamily="-109" charset="0"/>
              <a:ea typeface="ＭＳ Ｐゴシック" pitchFamily="-109" charset="-128"/>
              <a:cs typeface="ＭＳ Ｐゴシック" pitchFamily="-109" charset="-128"/>
            </a:endParaRPr>
          </a:p>
          <a:p>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47000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a:ln/>
        </p:spPr>
      </p:sp>
      <p:sp>
        <p:nvSpPr>
          <p:cNvPr id="59395" name="Notes Placeholder 2"/>
          <p:cNvSpPr>
            <a:spLocks noGrp="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A statistical query is a query that produces a value calculated over a query set.</a:t>
            </a:r>
          </a:p>
          <a:p>
            <a:r>
              <a:rPr lang="en-US" dirty="0" smtClean="0">
                <a:latin typeface="Arial" pitchFamily="-109" charset="0"/>
                <a:ea typeface="ＭＳ Ｐゴシック" pitchFamily="-109" charset="-128"/>
                <a:cs typeface="ＭＳ Ｐゴシック" pitchFamily="-109" charset="-128"/>
              </a:rPr>
              <a:t>Table 5.4 lists some simple statistics that can be derived from a query set. Examples:</a:t>
            </a:r>
          </a:p>
          <a:p>
            <a:r>
              <a:rPr lang="en-US" b="1" dirty="0" smtClean="0">
                <a:latin typeface="Arial" pitchFamily="-109" charset="0"/>
                <a:ea typeface="ＭＳ Ｐゴシック" pitchFamily="-109" charset="-128"/>
                <a:cs typeface="ＭＳ Ｐゴシック" pitchFamily="-109" charset="-128"/>
              </a:rPr>
              <a:t>count (Female • CS)  2; sum (Female • CS, SAT)  1400.</a:t>
            </a:r>
            <a:endParaRPr lang="en-US" dirty="0" smtClean="0">
              <a:latin typeface="Arial" pitchFamily="-109" charset="0"/>
              <a:ea typeface="ＭＳ Ｐゴシック" pitchFamily="-109" charset="-128"/>
              <a:cs typeface="ＭＳ Ｐゴシック" pitchFamily="-109" charset="-128"/>
            </a:endParaRPr>
          </a:p>
        </p:txBody>
      </p:sp>
      <p:sp>
        <p:nvSpPr>
          <p:cNvPr id="59396" name="Slide Number Placeholder 3"/>
          <p:cNvSpPr>
            <a:spLocks noGrp="1"/>
          </p:cNvSpPr>
          <p:nvPr>
            <p:ph type="sldNum" sz="quarter" idx="5"/>
          </p:nvPr>
        </p:nvSpPr>
        <p:spPr>
          <a:noFill/>
        </p:spPr>
        <p:txBody>
          <a:bodyPr/>
          <a:lstStyle/>
          <a:p>
            <a:fld id="{939169F7-C624-7F46-87E9-5060AF8D59E8}" type="slidenum">
              <a:rPr lang="en-AU" smtClean="0">
                <a:latin typeface="Arial" pitchFamily="-109" charset="0"/>
              </a:rPr>
              <a:pPr/>
              <a:t>30</a:t>
            </a:fld>
            <a:endParaRPr lang="en-AU" smtClean="0">
              <a:latin typeface="Arial" pitchFamily="-109" charset="0"/>
            </a:endParaRPr>
          </a:p>
        </p:txBody>
      </p:sp>
    </p:spTree>
    <p:extLst>
      <p:ext uri="{BB962C8B-B14F-4D97-AF65-F5344CB8AC3E}">
        <p14:creationId xmlns:p14="http://schemas.microsoft.com/office/powerpoint/2010/main" val="2187323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EC4AFC-7EF6-5F47-8AE9-243CF4D01AEF}" type="slidenum">
              <a:rPr lang="en-AU">
                <a:latin typeface="Arial" pitchFamily="-109" charset="0"/>
              </a:rPr>
              <a:pPr/>
              <a:t>3</a:t>
            </a:fld>
            <a:endParaRPr lang="en-AU">
              <a:latin typeface="Arial" pitchFamily="-109"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smtClean="0">
                <a:latin typeface="Arial" pitchFamily="-109" charset="0"/>
                <a:ea typeface="ＭＳ Ｐゴシック" pitchFamily="-109" charset="-128"/>
                <a:cs typeface="ＭＳ Ｐゴシック" pitchFamily="-109" charset="-128"/>
              </a:rPr>
              <a:t>Figure 5.1 provides a simplified block diagram of a DBMS architecture. Database</a:t>
            </a:r>
          </a:p>
          <a:p>
            <a:pPr eaLnBrk="1" hangingPunct="1"/>
            <a:r>
              <a:rPr lang="en-US" smtClean="0">
                <a:latin typeface="Arial" pitchFamily="-109" charset="0"/>
                <a:ea typeface="ＭＳ Ｐゴシック" pitchFamily="-109" charset="-128"/>
                <a:cs typeface="ＭＳ Ｐゴシック" pitchFamily="-109" charset="-128"/>
              </a:rPr>
              <a:t>designers and administrators make use of a data definition language (DDL) to define</a:t>
            </a:r>
          </a:p>
          <a:p>
            <a:pPr eaLnBrk="1" hangingPunct="1"/>
            <a:r>
              <a:rPr lang="en-US" smtClean="0">
                <a:latin typeface="Arial" pitchFamily="-109" charset="0"/>
                <a:ea typeface="ＭＳ Ｐゴシック" pitchFamily="-109" charset="-128"/>
                <a:cs typeface="ＭＳ Ｐゴシック" pitchFamily="-109" charset="-128"/>
              </a:rPr>
              <a:t>the database logical structure and procedural properties, which are represented by</a:t>
            </a:r>
          </a:p>
          <a:p>
            <a:pPr eaLnBrk="1" hangingPunct="1"/>
            <a:r>
              <a:rPr lang="en-US" smtClean="0">
                <a:latin typeface="Arial" pitchFamily="-109" charset="0"/>
                <a:ea typeface="ＭＳ Ｐゴシック" pitchFamily="-109" charset="-128"/>
                <a:cs typeface="ＭＳ Ｐゴシック" pitchFamily="-109" charset="-128"/>
              </a:rPr>
              <a:t>a set of database description tables. A data manipulation language (DML) provides</a:t>
            </a:r>
          </a:p>
          <a:p>
            <a:pPr eaLnBrk="1" hangingPunct="1"/>
            <a:r>
              <a:rPr lang="en-US" smtClean="0">
                <a:latin typeface="Arial" pitchFamily="-109" charset="0"/>
                <a:ea typeface="ＭＳ Ｐゴシック" pitchFamily="-109" charset="-128"/>
                <a:cs typeface="ＭＳ Ｐゴシック" pitchFamily="-109" charset="-128"/>
              </a:rPr>
              <a:t>a powerful set of tools for application developers. Query languages are declarative</a:t>
            </a:r>
          </a:p>
          <a:p>
            <a:pPr eaLnBrk="1" hangingPunct="1"/>
            <a:r>
              <a:rPr lang="en-US" smtClean="0">
                <a:latin typeface="Arial" pitchFamily="-109" charset="0"/>
                <a:ea typeface="ＭＳ Ｐゴシック" pitchFamily="-109" charset="-128"/>
                <a:cs typeface="ＭＳ Ｐゴシック" pitchFamily="-109" charset="-128"/>
              </a:rPr>
              <a:t>languages designed to support end users. The database management system makes</a:t>
            </a:r>
          </a:p>
          <a:p>
            <a:pPr eaLnBrk="1" hangingPunct="1"/>
            <a:r>
              <a:rPr lang="en-US" smtClean="0">
                <a:latin typeface="Arial" pitchFamily="-109" charset="0"/>
                <a:ea typeface="ＭＳ Ｐゴシック" pitchFamily="-109" charset="-128"/>
                <a:cs typeface="ＭＳ Ｐゴシック" pitchFamily="-109" charset="-128"/>
              </a:rPr>
              <a:t>use of the database description tables to manage the physical database. The interface</a:t>
            </a:r>
          </a:p>
          <a:p>
            <a:pPr eaLnBrk="1" hangingPunct="1"/>
            <a:r>
              <a:rPr lang="en-US" smtClean="0">
                <a:latin typeface="Arial" pitchFamily="-109" charset="0"/>
                <a:ea typeface="ＭＳ Ｐゴシック" pitchFamily="-109" charset="-128"/>
                <a:cs typeface="ＭＳ Ｐゴシック" pitchFamily="-109" charset="-128"/>
              </a:rPr>
              <a:t>to the database is through a file manager module and a transaction manager module.</a:t>
            </a:r>
          </a:p>
          <a:p>
            <a:pPr eaLnBrk="1" hangingPunct="1"/>
            <a:r>
              <a:rPr lang="en-US" smtClean="0">
                <a:latin typeface="Arial" pitchFamily="-109" charset="0"/>
                <a:ea typeface="ＭＳ Ｐゴシック" pitchFamily="-109" charset="-128"/>
                <a:cs typeface="ＭＳ Ｐゴシック" pitchFamily="-109" charset="-128"/>
              </a:rPr>
              <a:t>In addition to the database description table, two other tables support the DBMS.</a:t>
            </a:r>
          </a:p>
          <a:p>
            <a:pPr eaLnBrk="1" hangingPunct="1"/>
            <a:r>
              <a:rPr lang="en-US" smtClean="0">
                <a:latin typeface="Arial" pitchFamily="-109" charset="0"/>
                <a:ea typeface="ＭＳ Ｐゴシック" pitchFamily="-109" charset="-128"/>
                <a:cs typeface="ＭＳ Ｐゴシック" pitchFamily="-109" charset="-128"/>
              </a:rPr>
              <a:t>The DBMS uses authorization tables to ensure the user has permission to execute</a:t>
            </a:r>
          </a:p>
          <a:p>
            <a:pPr eaLnBrk="1" hangingPunct="1"/>
            <a:r>
              <a:rPr lang="en-US" smtClean="0">
                <a:latin typeface="Arial" pitchFamily="-109" charset="0"/>
                <a:ea typeface="ＭＳ Ｐゴシック" pitchFamily="-109" charset="-128"/>
                <a:cs typeface="ＭＳ Ｐゴシック" pitchFamily="-109" charset="-128"/>
              </a:rPr>
              <a:t>the query language statement on the database. The concurrent access table prevents</a:t>
            </a:r>
          </a:p>
          <a:p>
            <a:pPr eaLnBrk="1" hangingPunct="1"/>
            <a:r>
              <a:rPr lang="en-US" smtClean="0">
                <a:latin typeface="Arial" pitchFamily="-109" charset="0"/>
                <a:ea typeface="ＭＳ Ｐゴシック" pitchFamily="-109" charset="-128"/>
                <a:cs typeface="ＭＳ Ｐゴシック" pitchFamily="-109" charset="-128"/>
              </a:rPr>
              <a:t>conflicts when simultaneous, conflicting commands are executed.</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Database systems provide efficient access to large volumes of data and are vital</a:t>
            </a:r>
          </a:p>
          <a:p>
            <a:pPr eaLnBrk="1" hangingPunct="1"/>
            <a:r>
              <a:rPr lang="en-US" smtClean="0">
                <a:latin typeface="Arial" pitchFamily="-109" charset="0"/>
                <a:ea typeface="ＭＳ Ｐゴシック" pitchFamily="-109" charset="-128"/>
                <a:cs typeface="ＭＳ Ｐゴシック" pitchFamily="-109" charset="-128"/>
              </a:rPr>
              <a:t>to the operation of many organizations. Because of their complexity and criticality,</a:t>
            </a:r>
          </a:p>
          <a:p>
            <a:pPr eaLnBrk="1" hangingPunct="1"/>
            <a:r>
              <a:rPr lang="en-US" smtClean="0">
                <a:latin typeface="Arial" pitchFamily="-109" charset="0"/>
                <a:ea typeface="ＭＳ Ｐゴシック" pitchFamily="-109" charset="-128"/>
                <a:cs typeface="ＭＳ Ｐゴシック" pitchFamily="-109" charset="-128"/>
              </a:rPr>
              <a:t>database systems generate security requirements that are beyond the capability of</a:t>
            </a:r>
          </a:p>
          <a:p>
            <a:pPr eaLnBrk="1" hangingPunct="1"/>
            <a:r>
              <a:rPr lang="en-US" smtClean="0">
                <a:latin typeface="Arial" pitchFamily="-109" charset="0"/>
                <a:ea typeface="ＭＳ Ｐゴシック" pitchFamily="-109" charset="-128"/>
                <a:cs typeface="ＭＳ Ｐゴシック" pitchFamily="-109" charset="-128"/>
              </a:rPr>
              <a:t>typical OS-based security mechanisms or stand-alone security packages.</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Operating system security mechanisms typically control read and write</a:t>
            </a:r>
          </a:p>
          <a:p>
            <a:pPr eaLnBrk="1" hangingPunct="1"/>
            <a:r>
              <a:rPr lang="en-US" smtClean="0">
                <a:latin typeface="Arial" pitchFamily="-109" charset="0"/>
                <a:ea typeface="ＭＳ Ｐゴシック" pitchFamily="-109" charset="-128"/>
                <a:cs typeface="ＭＳ Ｐゴシック" pitchFamily="-109" charset="-128"/>
              </a:rPr>
              <a:t>access to entire files. So they could be used to allow a user to read or to write any</a:t>
            </a:r>
          </a:p>
          <a:p>
            <a:pPr eaLnBrk="1" hangingPunct="1"/>
            <a:r>
              <a:rPr lang="en-US" smtClean="0">
                <a:latin typeface="Arial" pitchFamily="-109" charset="0"/>
                <a:ea typeface="ＭＳ Ｐゴシック" pitchFamily="-109" charset="-128"/>
                <a:cs typeface="ＭＳ Ｐゴシック" pitchFamily="-109" charset="-128"/>
              </a:rPr>
              <a:t>information in, for example, a personnel file. But they could not be used to limit</a:t>
            </a:r>
          </a:p>
          <a:p>
            <a:pPr eaLnBrk="1" hangingPunct="1"/>
            <a:r>
              <a:rPr lang="en-US" smtClean="0">
                <a:latin typeface="Arial" pitchFamily="-109" charset="0"/>
                <a:ea typeface="ＭＳ Ｐゴシック" pitchFamily="-109" charset="-128"/>
                <a:cs typeface="ＭＳ Ｐゴシック" pitchFamily="-109" charset="-128"/>
              </a:rPr>
              <a:t>access to specific records or fields in that file. A DBMS typically does allow this type</a:t>
            </a:r>
          </a:p>
          <a:p>
            <a:pPr eaLnBrk="1" hangingPunct="1"/>
            <a:r>
              <a:rPr lang="en-US" smtClean="0">
                <a:latin typeface="Arial" pitchFamily="-109" charset="0"/>
                <a:ea typeface="ＭＳ Ｐゴシック" pitchFamily="-109" charset="-128"/>
                <a:cs typeface="ＭＳ Ｐゴシック" pitchFamily="-109" charset="-128"/>
              </a:rPr>
              <a:t>of more detailed access control to be specified. It also usually enables access controls</a:t>
            </a:r>
          </a:p>
          <a:p>
            <a:pPr eaLnBrk="1" hangingPunct="1"/>
            <a:r>
              <a:rPr lang="en-US" smtClean="0">
                <a:latin typeface="Arial" pitchFamily="-109" charset="0"/>
                <a:ea typeface="ＭＳ Ｐゴシック" pitchFamily="-109" charset="-128"/>
                <a:cs typeface="ＭＳ Ｐゴシック" pitchFamily="-109" charset="-128"/>
              </a:rPr>
              <a:t>to be specified over a wider range of commands, such as to select, insert, update, or</a:t>
            </a:r>
          </a:p>
          <a:p>
            <a:pPr eaLnBrk="1" hangingPunct="1"/>
            <a:r>
              <a:rPr lang="en-US" smtClean="0">
                <a:latin typeface="Arial" pitchFamily="-109" charset="0"/>
                <a:ea typeface="ＭＳ Ｐゴシック" pitchFamily="-109" charset="-128"/>
                <a:cs typeface="ＭＳ Ｐゴシック" pitchFamily="-109" charset="-128"/>
              </a:rPr>
              <a:t>delete specified items in the database. Thus, security services and mechanisms are</a:t>
            </a:r>
          </a:p>
          <a:p>
            <a:pPr eaLnBrk="1" hangingPunct="1"/>
            <a:r>
              <a:rPr lang="en-US" smtClean="0">
                <a:latin typeface="Arial" pitchFamily="-109" charset="0"/>
                <a:ea typeface="ＭＳ Ｐゴシック" pitchFamily="-109" charset="-128"/>
                <a:cs typeface="ＭＳ Ｐゴシック" pitchFamily="-109" charset="-128"/>
              </a:rPr>
              <a:t>needed that are designed specifically for, and integrated with, database systems.</a:t>
            </a:r>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00511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C580BCFA-34D0-EA47-821E-4A318E66EA59}" type="slidenum">
              <a:rPr lang="en-AU">
                <a:latin typeface="Arial" pitchFamily="-109" charset="0"/>
              </a:rPr>
              <a:pPr/>
              <a:t>31</a:t>
            </a:fld>
            <a:endParaRPr lang="en-AU">
              <a:latin typeface="Arial" pitchFamily="-109"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SDB implementers have developed two distinct approaches to protection of an</a:t>
            </a:r>
          </a:p>
          <a:p>
            <a:r>
              <a:rPr lang="en-US" dirty="0">
                <a:latin typeface="Arial" pitchFamily="-110" charset="0"/>
                <a:ea typeface="ＭＳ Ｐゴシック" pitchFamily="-110" charset="-128"/>
                <a:cs typeface="ＭＳ Ｐゴシック" pitchFamily="-110" charset="-128"/>
              </a:rPr>
              <a:t>SDB from inference attacks ( Figure 5.8 ):</a:t>
            </a: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Query restriction: Rejects a query that can lead to a compromise. The answers</a:t>
            </a:r>
          </a:p>
          <a:p>
            <a:r>
              <a:rPr lang="en-US" dirty="0">
                <a:latin typeface="Arial" pitchFamily="-110" charset="0"/>
                <a:ea typeface="ＭＳ Ｐゴシック" pitchFamily="-110" charset="-128"/>
                <a:cs typeface="ＭＳ Ｐゴシック" pitchFamily="-110" charset="-128"/>
              </a:rPr>
              <a:t>provided are accurate.</a:t>
            </a: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Perturbation: Provides answers to all queries, but the answers are approximate.</a:t>
            </a:r>
          </a:p>
          <a:p>
            <a:r>
              <a:rPr lang="en-US" dirty="0">
                <a:latin typeface="Arial" pitchFamily="-110" charset="0"/>
                <a:ea typeface="ＭＳ Ｐゴシック" pitchFamily="-110" charset="-128"/>
                <a:cs typeface="ＭＳ Ｐゴシック" pitchFamily="-110" charset="-128"/>
              </a:rPr>
              <a:t>We examine query restriction in this section and perturbation in the next.</a:t>
            </a:r>
          </a:p>
          <a:p>
            <a:r>
              <a:rPr lang="en-US" dirty="0">
                <a:latin typeface="Arial" pitchFamily="-110" charset="0"/>
                <a:ea typeface="ＭＳ Ｐゴシック" pitchFamily="-110" charset="-128"/>
                <a:cs typeface="ＭＳ Ｐゴシック" pitchFamily="-110" charset="-128"/>
              </a:rPr>
              <a:t>Query restriction techniques defend against inference by restricting statistical</a:t>
            </a:r>
          </a:p>
          <a:p>
            <a:r>
              <a:rPr lang="en-US" dirty="0">
                <a:latin typeface="Arial" pitchFamily="-110" charset="0"/>
                <a:ea typeface="ＭＳ Ｐゴシック" pitchFamily="-110" charset="-128"/>
                <a:cs typeface="ＭＳ Ｐゴシック" pitchFamily="-110" charset="-128"/>
              </a:rPr>
              <a:t>queries so that they do not reveal user confidential information. Restriction in this</a:t>
            </a:r>
          </a:p>
          <a:p>
            <a:r>
              <a:rPr lang="en-US" dirty="0">
                <a:latin typeface="Arial" pitchFamily="-110" charset="0"/>
                <a:ea typeface="ＭＳ Ｐゴシック" pitchFamily="-110" charset="-128"/>
                <a:cs typeface="ＭＳ Ｐゴシック" pitchFamily="-110" charset="-128"/>
              </a:rPr>
              <a:t>context simply means that some queries are denied.</a:t>
            </a:r>
          </a:p>
          <a:p>
            <a:endParaRPr lang="en-US" dirty="0">
              <a:latin typeface="Arial" pitchFamily="-110" charset="0"/>
              <a:ea typeface="ＭＳ Ｐゴシック" pitchFamily="-110" charset="-128"/>
              <a:cs typeface="ＭＳ Ｐゴシック" pitchFamily="-110" charset="-128"/>
            </a:endParaRP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591419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B765D77C-215F-7B4D-ABBA-449768CAE25D}" type="slidenum">
              <a:rPr lang="en-AU">
                <a:latin typeface="Arial" pitchFamily="-109" charset="0"/>
              </a:rPr>
              <a:pPr/>
              <a:t>32</a:t>
            </a:fld>
            <a:endParaRPr lang="en-AU">
              <a:latin typeface="Arial" pitchFamily="-109"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Query restriction techniques can be costly and are difficult to implement in such a</a:t>
            </a:r>
          </a:p>
          <a:p>
            <a:r>
              <a:rPr lang="en-US" dirty="0">
                <a:latin typeface="Arial" pitchFamily="-110" charset="0"/>
                <a:ea typeface="ＭＳ Ｐゴシック" pitchFamily="-110" charset="-128"/>
                <a:cs typeface="ＭＳ Ｐゴシック" pitchFamily="-110" charset="-128"/>
              </a:rPr>
              <a:t>way as to completely thwart inference attacks, especially if a user has supplementary</a:t>
            </a:r>
          </a:p>
          <a:p>
            <a:r>
              <a:rPr lang="en-US" dirty="0">
                <a:latin typeface="Arial" pitchFamily="-110" charset="0"/>
                <a:ea typeface="ＭＳ Ｐゴシック" pitchFamily="-110" charset="-128"/>
                <a:cs typeface="ＭＳ Ｐゴシック" pitchFamily="-110" charset="-128"/>
              </a:rPr>
              <a:t>knowledge. For larger databases, a simpler and more effective technique is to, in</a:t>
            </a:r>
          </a:p>
          <a:p>
            <a:r>
              <a:rPr lang="en-US" dirty="0">
                <a:latin typeface="Arial" pitchFamily="-110" charset="0"/>
                <a:ea typeface="ＭＳ Ｐゴシック" pitchFamily="-110" charset="-128"/>
                <a:cs typeface="ＭＳ Ｐゴシック" pitchFamily="-110" charset="-128"/>
              </a:rPr>
              <a:t>effect, add noise to the statistics generated from the original data. This can be done</a:t>
            </a:r>
          </a:p>
          <a:p>
            <a:r>
              <a:rPr lang="en-US" dirty="0">
                <a:latin typeface="Arial" pitchFamily="-110" charset="0"/>
                <a:ea typeface="ＭＳ Ｐゴシック" pitchFamily="-110" charset="-128"/>
                <a:cs typeface="ＭＳ Ｐゴシック" pitchFamily="-110" charset="-128"/>
              </a:rPr>
              <a:t>in one of two ways ( Figure 5.8 ): the data in the SDB can be modified (perturbed)</a:t>
            </a:r>
          </a:p>
          <a:p>
            <a:r>
              <a:rPr lang="en-US" dirty="0">
                <a:latin typeface="Arial" pitchFamily="-110" charset="0"/>
                <a:ea typeface="ＭＳ Ｐゴシック" pitchFamily="-110" charset="-128"/>
                <a:cs typeface="ＭＳ Ｐゴシック" pitchFamily="-110" charset="-128"/>
              </a:rPr>
              <a:t>so as to produce statistics that cannot be used to infer values for individual records;</a:t>
            </a:r>
          </a:p>
          <a:p>
            <a:r>
              <a:rPr lang="en-US" dirty="0">
                <a:latin typeface="Arial" pitchFamily="-110" charset="0"/>
                <a:ea typeface="ＭＳ Ｐゴシック" pitchFamily="-110" charset="-128"/>
                <a:cs typeface="ＭＳ Ｐゴシック" pitchFamily="-110" charset="-128"/>
              </a:rPr>
              <a:t>we refer to this as </a:t>
            </a:r>
            <a:r>
              <a:rPr lang="en-US" b="1" dirty="0">
                <a:latin typeface="Arial" pitchFamily="-110" charset="0"/>
                <a:ea typeface="ＭＳ Ｐゴシック" pitchFamily="-110" charset="-128"/>
                <a:cs typeface="ＭＳ Ｐゴシック" pitchFamily="-110" charset="-128"/>
              </a:rPr>
              <a:t>data perturbation . Alternatively, when a statistical query is made,</a:t>
            </a:r>
          </a:p>
          <a:p>
            <a:r>
              <a:rPr lang="en-US" dirty="0">
                <a:latin typeface="Arial" pitchFamily="-110" charset="0"/>
                <a:ea typeface="ＭＳ Ｐゴシック" pitchFamily="-110" charset="-128"/>
                <a:cs typeface="ＭＳ Ｐゴシック" pitchFamily="-110" charset="-128"/>
              </a:rPr>
              <a:t>the system can generate statistics that are modified from those that the original</a:t>
            </a:r>
          </a:p>
          <a:p>
            <a:r>
              <a:rPr lang="en-US" dirty="0">
                <a:latin typeface="Arial" pitchFamily="-110" charset="0"/>
                <a:ea typeface="ＭＳ Ｐゴシック" pitchFamily="-110" charset="-128"/>
                <a:cs typeface="ＭＳ Ｐゴシック" pitchFamily="-110" charset="-128"/>
              </a:rPr>
              <a:t>database would provide, again thwarting attempts to gain knowledge of individual</a:t>
            </a:r>
          </a:p>
          <a:p>
            <a:r>
              <a:rPr lang="en-US" dirty="0">
                <a:latin typeface="Arial" pitchFamily="-110" charset="0"/>
                <a:ea typeface="ＭＳ Ｐゴシック" pitchFamily="-110" charset="-128"/>
                <a:cs typeface="ＭＳ Ｐゴシック" pitchFamily="-110" charset="-128"/>
              </a:rPr>
              <a:t>records; this is referred to as </a:t>
            </a:r>
            <a:r>
              <a:rPr lang="en-US" b="1" dirty="0">
                <a:latin typeface="Arial" pitchFamily="-110" charset="0"/>
                <a:ea typeface="ＭＳ Ｐゴシック" pitchFamily="-110" charset="-128"/>
                <a:cs typeface="ＭＳ Ｐゴシック" pitchFamily="-110" charset="-128"/>
              </a:rPr>
              <a:t>output perturbation .</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Regardless of the specific perturbation technique, the designer must attempt</a:t>
            </a:r>
          </a:p>
          <a:p>
            <a:r>
              <a:rPr lang="en-US" dirty="0">
                <a:latin typeface="Arial" pitchFamily="-110" charset="0"/>
                <a:ea typeface="ＭＳ Ｐゴシック" pitchFamily="-110" charset="-128"/>
                <a:cs typeface="ＭＳ Ｐゴシック" pitchFamily="-110" charset="-128"/>
              </a:rPr>
              <a:t>to produce statistics that accurately reflect the underlying database. Because of</a:t>
            </a:r>
          </a:p>
          <a:p>
            <a:r>
              <a:rPr lang="en-US" dirty="0">
                <a:latin typeface="Arial" pitchFamily="-110" charset="0"/>
                <a:ea typeface="ＭＳ Ｐゴシック" pitchFamily="-110" charset="-128"/>
                <a:cs typeface="ＭＳ Ｐゴシック" pitchFamily="-110" charset="-128"/>
              </a:rPr>
              <a:t>the perturbation, there will be differences between perturbed results and ordinary</a:t>
            </a:r>
          </a:p>
          <a:p>
            <a:r>
              <a:rPr lang="en-US" dirty="0">
                <a:latin typeface="Arial" pitchFamily="-110" charset="0"/>
                <a:ea typeface="ＭＳ Ｐゴシック" pitchFamily="-110" charset="-128"/>
                <a:cs typeface="ＭＳ Ｐゴシック" pitchFamily="-110" charset="-128"/>
              </a:rPr>
              <a:t>results from the database. However, the goal is to minimize the differences and to</a:t>
            </a:r>
          </a:p>
          <a:p>
            <a:r>
              <a:rPr lang="en-US" dirty="0">
                <a:latin typeface="Arial" pitchFamily="-110" charset="0"/>
                <a:ea typeface="ＭＳ Ｐゴシック" pitchFamily="-110" charset="-128"/>
                <a:cs typeface="ＭＳ Ｐゴシック" pitchFamily="-110" charset="-128"/>
              </a:rPr>
              <a:t>provide users with consistent results.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As with query restriction, there are a number of perturbation techniques.</a:t>
            </a:r>
          </a:p>
          <a:p>
            <a:r>
              <a:rPr lang="en-US" dirty="0">
                <a:latin typeface="Arial" pitchFamily="-110" charset="0"/>
                <a:ea typeface="ＭＳ Ｐゴシック" pitchFamily="-110" charset="-128"/>
                <a:cs typeface="ＭＳ Ｐゴシック" pitchFamily="-110" charset="-128"/>
              </a:rPr>
              <a:t>In this section, we highlight a few of these.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simple output perturbation technique is</a:t>
            </a:r>
          </a:p>
          <a:p>
            <a:r>
              <a:rPr lang="en-US" dirty="0">
                <a:latin typeface="Arial" pitchFamily="-110" charset="0"/>
                <a:ea typeface="ＭＳ Ｐゴシック" pitchFamily="-110" charset="-128"/>
                <a:cs typeface="ＭＳ Ｐゴシック" pitchFamily="-110" charset="-128"/>
              </a:rPr>
              <a:t>known as </a:t>
            </a:r>
            <a:r>
              <a:rPr lang="en-US" b="1" dirty="0">
                <a:latin typeface="Arial" pitchFamily="-110" charset="0"/>
                <a:ea typeface="ＭＳ Ｐゴシック" pitchFamily="-110" charset="-128"/>
                <a:cs typeface="ＭＳ Ｐゴシック" pitchFamily="-110" charset="-128"/>
              </a:rPr>
              <a:t>random-sample query . This technique is suitable for large databases and</a:t>
            </a:r>
          </a:p>
          <a:p>
            <a:r>
              <a:rPr lang="en-US" dirty="0">
                <a:latin typeface="Arial" pitchFamily="-110" charset="0"/>
                <a:ea typeface="ＭＳ Ｐゴシック" pitchFamily="-110" charset="-128"/>
                <a:cs typeface="ＭＳ Ｐゴシック" pitchFamily="-110" charset="-128"/>
              </a:rPr>
              <a:t>is similar to a technique employed by the U.S. Census Bureau. The technique works</a:t>
            </a:r>
          </a:p>
          <a:p>
            <a:r>
              <a:rPr lang="en-US" dirty="0">
                <a:latin typeface="Arial" pitchFamily="-110" charset="0"/>
                <a:ea typeface="ＭＳ Ｐゴシック" pitchFamily="-110" charset="-128"/>
                <a:cs typeface="ＭＳ Ｐゴシック" pitchFamily="-110" charset="-128"/>
              </a:rPr>
              <a:t>as follows:</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A user issues a query </a:t>
            </a:r>
            <a:r>
              <a:rPr lang="en-US" b="1" i="1" dirty="0" err="1">
                <a:latin typeface="Arial" pitchFamily="-110" charset="0"/>
                <a:ea typeface="ＭＳ Ｐゴシック" pitchFamily="-110" charset="-128"/>
                <a:cs typeface="ＭＳ Ｐゴシック" pitchFamily="-110" charset="-128"/>
              </a:rPr>
              <a:t>q</a:t>
            </a:r>
            <a:r>
              <a:rPr lang="en-US" b="1" i="1" dirty="0">
                <a:latin typeface="Arial" pitchFamily="-110" charset="0"/>
                <a:ea typeface="ＭＳ Ｐゴシック" pitchFamily="-110" charset="-128"/>
                <a:cs typeface="ＭＳ Ｐゴシック" pitchFamily="-110" charset="-128"/>
              </a:rPr>
              <a:t> ( C ) that is to return a statistical value. The query set so</a:t>
            </a:r>
          </a:p>
          <a:p>
            <a:r>
              <a:rPr lang="en-US" dirty="0">
                <a:latin typeface="Arial" pitchFamily="-110" charset="0"/>
                <a:ea typeface="ＭＳ Ｐゴシック" pitchFamily="-110" charset="-128"/>
                <a:cs typeface="ＭＳ Ｐゴシック" pitchFamily="-110" charset="-128"/>
              </a:rPr>
              <a:t>defined is </a:t>
            </a:r>
            <a:r>
              <a:rPr lang="en-US" i="1" dirty="0">
                <a:latin typeface="Arial" pitchFamily="-110" charset="0"/>
                <a:ea typeface="ＭＳ Ｐゴシック" pitchFamily="-110" charset="-128"/>
                <a:cs typeface="ＭＳ Ｐゴシック" pitchFamily="-110" charset="-128"/>
              </a:rPr>
              <a:t>X ( C ).</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The system replaces </a:t>
            </a:r>
            <a:r>
              <a:rPr lang="en-US" b="1" i="1" dirty="0">
                <a:latin typeface="Arial" pitchFamily="-110" charset="0"/>
                <a:ea typeface="ＭＳ Ｐゴシック" pitchFamily="-110" charset="-128"/>
                <a:cs typeface="ＭＳ Ｐゴシック" pitchFamily="-110" charset="-128"/>
              </a:rPr>
              <a:t>X ( C ) with a sampled query set, which is a properly</a:t>
            </a:r>
          </a:p>
          <a:p>
            <a:r>
              <a:rPr lang="en-US" dirty="0">
                <a:latin typeface="Arial" pitchFamily="-110" charset="0"/>
                <a:ea typeface="ＭＳ Ｐゴシック" pitchFamily="-110" charset="-128"/>
                <a:cs typeface="ＭＳ Ｐゴシック" pitchFamily="-110" charset="-128"/>
              </a:rPr>
              <a:t>selected subset of </a:t>
            </a:r>
            <a:r>
              <a:rPr lang="en-US" i="1" dirty="0">
                <a:latin typeface="Arial" pitchFamily="-110" charset="0"/>
                <a:ea typeface="ＭＳ Ｐゴシック" pitchFamily="-110" charset="-128"/>
                <a:cs typeface="ＭＳ Ｐゴシック" pitchFamily="-110" charset="-128"/>
              </a:rPr>
              <a:t>X ( C ).</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The system calculates the requested statistic on the sampled query set and</a:t>
            </a:r>
          </a:p>
          <a:p>
            <a:r>
              <a:rPr lang="en-US" dirty="0">
                <a:latin typeface="Arial" pitchFamily="-110" charset="0"/>
                <a:ea typeface="ＭＳ Ｐゴシック" pitchFamily="-110" charset="-128"/>
                <a:cs typeface="ＭＳ Ｐゴシック" pitchFamily="-110" charset="-128"/>
              </a:rPr>
              <a:t>returns the value.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Other approaches to output perturbation involve calculating the statistic on</a:t>
            </a:r>
          </a:p>
          <a:p>
            <a:r>
              <a:rPr lang="en-US" dirty="0">
                <a:latin typeface="Arial" pitchFamily="-110" charset="0"/>
                <a:ea typeface="ＭＳ Ｐゴシック" pitchFamily="-110" charset="-128"/>
                <a:cs typeface="ＭＳ Ｐゴシック" pitchFamily="-110" charset="-128"/>
              </a:rPr>
              <a:t>the requested query set and then adjusting the answer up or down by a given amount</a:t>
            </a:r>
          </a:p>
          <a:p>
            <a:r>
              <a:rPr lang="en-US" dirty="0">
                <a:latin typeface="Arial" pitchFamily="-110" charset="0"/>
                <a:ea typeface="ＭＳ Ｐゴシック" pitchFamily="-110" charset="-128"/>
                <a:cs typeface="ＭＳ Ｐゴシック" pitchFamily="-110" charset="-128"/>
              </a:rPr>
              <a:t>in some systematic or randomized fashion. All of these techniques are designed to</a:t>
            </a:r>
          </a:p>
          <a:p>
            <a:r>
              <a:rPr lang="en-US" dirty="0">
                <a:latin typeface="Arial" pitchFamily="-110" charset="0"/>
                <a:ea typeface="ＭＳ Ｐゴシック" pitchFamily="-110" charset="-128"/>
                <a:cs typeface="ＭＳ Ｐゴシック" pitchFamily="-110" charset="-128"/>
              </a:rPr>
              <a:t>thwart tracker attacks and other attacks that can be made against query restriction</a:t>
            </a:r>
          </a:p>
          <a:p>
            <a:r>
              <a:rPr lang="en-US" dirty="0">
                <a:latin typeface="Arial" pitchFamily="-110" charset="0"/>
                <a:ea typeface="ＭＳ Ｐゴシック" pitchFamily="-110" charset="-128"/>
                <a:cs typeface="ＭＳ Ｐゴシック" pitchFamily="-110" charset="-128"/>
              </a:rPr>
              <a:t>techniques.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With all of the perturbation techniques, there is a potential loss of accuracy as</a:t>
            </a:r>
          </a:p>
          <a:p>
            <a:r>
              <a:rPr lang="en-US" dirty="0">
                <a:latin typeface="Arial" pitchFamily="-110" charset="0"/>
                <a:ea typeface="ＭＳ Ｐゴシック" pitchFamily="-110" charset="-128"/>
                <a:cs typeface="ＭＳ Ｐゴシック" pitchFamily="-110" charset="-128"/>
              </a:rPr>
              <a:t>well as the potential for a systematic bias in the results.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main challenge in the use of</a:t>
            </a:r>
          </a:p>
          <a:p>
            <a:r>
              <a:rPr lang="en-US" dirty="0">
                <a:latin typeface="Arial" pitchFamily="-110" charset="0"/>
                <a:ea typeface="ＭＳ Ｐゴシック" pitchFamily="-110" charset="-128"/>
                <a:cs typeface="ＭＳ Ｐゴシック" pitchFamily="-110" charset="-128"/>
              </a:rPr>
              <a:t>perturbation techniques is to determine the average size of the error to be used.</a:t>
            </a:r>
          </a:p>
          <a:p>
            <a:r>
              <a:rPr lang="en-US" dirty="0">
                <a:latin typeface="Arial" pitchFamily="-110" charset="0"/>
                <a:ea typeface="ＭＳ Ｐゴシック" pitchFamily="-110" charset="-128"/>
                <a:cs typeface="ＭＳ Ｐゴシック" pitchFamily="-110" charset="-128"/>
              </a:rPr>
              <a:t>If there is too little error, a user can infer close approximations to protected values.</a:t>
            </a:r>
          </a:p>
          <a:p>
            <a:r>
              <a:rPr lang="en-US" dirty="0">
                <a:latin typeface="Arial" pitchFamily="-110" charset="0"/>
                <a:ea typeface="ＭＳ Ｐゴシック" pitchFamily="-110" charset="-128"/>
                <a:cs typeface="ＭＳ Ｐゴシック" pitchFamily="-110" charset="-128"/>
              </a:rPr>
              <a:t>If the error is, on average, too great, the resulting statistics may be unusable.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For a small database, it is difficult to add sufficient perturbation to hide data</a:t>
            </a:r>
          </a:p>
          <a:p>
            <a:r>
              <a:rPr lang="en-US" dirty="0">
                <a:latin typeface="Arial" pitchFamily="-110" charset="0"/>
                <a:ea typeface="ＭＳ Ｐゴシック" pitchFamily="-110" charset="-128"/>
                <a:cs typeface="ＭＳ Ｐゴシック" pitchFamily="-110" charset="-128"/>
              </a:rPr>
              <a:t>without badly distorting the results. Fortunately, as the size of the database grows, the</a:t>
            </a:r>
          </a:p>
          <a:p>
            <a:r>
              <a:rPr lang="en-US" dirty="0">
                <a:latin typeface="Arial" pitchFamily="-110" charset="0"/>
                <a:ea typeface="ＭＳ Ｐゴシック" pitchFamily="-110" charset="-128"/>
                <a:cs typeface="ＭＳ Ｐゴシック" pitchFamily="-110" charset="-128"/>
              </a:rPr>
              <a:t>effectiveness of perturbation techniques increases. This is a complex topic, beyond</a:t>
            </a:r>
          </a:p>
          <a:p>
            <a:r>
              <a:rPr lang="en-US" dirty="0">
                <a:latin typeface="Arial" pitchFamily="-110" charset="0"/>
                <a:ea typeface="ＭＳ Ｐゴシック" pitchFamily="-110" charset="-128"/>
                <a:cs typeface="ＭＳ Ｐゴシック" pitchFamily="-110" charset="-128"/>
              </a:rPr>
              <a:t>the scope of this chapter. Examples of recent work include [DWOR06], [EVFI03],</a:t>
            </a:r>
          </a:p>
          <a:p>
            <a:r>
              <a:rPr lang="en-US" dirty="0">
                <a:latin typeface="Arial" pitchFamily="-110" charset="0"/>
                <a:ea typeface="ＭＳ Ｐゴシック" pitchFamily="-110" charset="-128"/>
                <a:cs typeface="ＭＳ Ｐゴシック" pitchFamily="-110" charset="-128"/>
              </a:rPr>
              <a:t>and [DINU03].</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last-mentioned reference reported the following result. Assume the size</a:t>
            </a:r>
          </a:p>
          <a:p>
            <a:r>
              <a:rPr lang="en-US" dirty="0">
                <a:latin typeface="Arial" pitchFamily="-110" charset="0"/>
                <a:ea typeface="ＭＳ Ｐゴシック" pitchFamily="-110" charset="-128"/>
                <a:cs typeface="ＭＳ Ｐゴシック" pitchFamily="-110" charset="-128"/>
              </a:rPr>
              <a:t>of the database, in terms of the number of data items or records, is </a:t>
            </a:r>
            <a:r>
              <a:rPr lang="en-US" i="1" dirty="0" err="1">
                <a:latin typeface="Arial" pitchFamily="-110" charset="0"/>
                <a:ea typeface="ＭＳ Ｐゴシック" pitchFamily="-110" charset="-128"/>
                <a:cs typeface="ＭＳ Ｐゴシック" pitchFamily="-110" charset="-128"/>
              </a:rPr>
              <a:t>n</a:t>
            </a:r>
            <a:r>
              <a:rPr lang="en-US" i="1" dirty="0">
                <a:latin typeface="Arial" pitchFamily="-110" charset="0"/>
                <a:ea typeface="ＭＳ Ｐゴシック" pitchFamily="-110" charset="-128"/>
                <a:cs typeface="ＭＳ Ｐゴシック" pitchFamily="-110" charset="-128"/>
              </a:rPr>
              <a:t> . If the number</a:t>
            </a:r>
          </a:p>
          <a:p>
            <a:r>
              <a:rPr lang="en-US" dirty="0">
                <a:latin typeface="Arial" pitchFamily="-110" charset="0"/>
                <a:ea typeface="ＭＳ Ｐゴシック" pitchFamily="-110" charset="-128"/>
                <a:cs typeface="ＭＳ Ｐゴシック" pitchFamily="-110" charset="-128"/>
              </a:rPr>
              <a:t>of queries from a given source is linear to the size of the database (i.e., on the order</a:t>
            </a:r>
          </a:p>
          <a:p>
            <a:r>
              <a:rPr lang="en-US" dirty="0">
                <a:latin typeface="Arial" pitchFamily="-110" charset="0"/>
                <a:ea typeface="ＭＳ Ｐゴシック" pitchFamily="-110" charset="-128"/>
                <a:cs typeface="ＭＳ Ｐゴシック" pitchFamily="-110" charset="-128"/>
              </a:rPr>
              <a:t>of </a:t>
            </a:r>
            <a:r>
              <a:rPr lang="en-US" i="1" dirty="0" err="1">
                <a:latin typeface="Arial" pitchFamily="-110" charset="0"/>
                <a:ea typeface="ＭＳ Ｐゴシック" pitchFamily="-110" charset="-128"/>
                <a:cs typeface="ＭＳ Ｐゴシック" pitchFamily="-110" charset="-128"/>
              </a:rPr>
              <a:t>n</a:t>
            </a:r>
            <a:r>
              <a:rPr lang="en-US" i="1" dirty="0">
                <a:latin typeface="Arial" pitchFamily="-110" charset="0"/>
                <a:ea typeface="ＭＳ Ｐゴシック" pitchFamily="-110" charset="-128"/>
                <a:cs typeface="ＭＳ Ｐゴシック" pitchFamily="-110" charset="-128"/>
              </a:rPr>
              <a:t> ), then a substantial amount of noise must be added to the system, in terms of</a:t>
            </a:r>
          </a:p>
          <a:p>
            <a:r>
              <a:rPr lang="en-US" dirty="0">
                <a:latin typeface="Arial" pitchFamily="-110" charset="0"/>
                <a:ea typeface="ＭＳ Ｐゴシック" pitchFamily="-110" charset="-128"/>
                <a:cs typeface="ＭＳ Ｐゴシック" pitchFamily="-110" charset="-128"/>
              </a:rPr>
              <a:t>perturbation, to preserve confidentiality. Specifically, suppose the perturbation is</a:t>
            </a:r>
          </a:p>
          <a:p>
            <a:r>
              <a:rPr lang="en-US" dirty="0">
                <a:latin typeface="Arial" pitchFamily="-110" charset="0"/>
                <a:ea typeface="ＭＳ Ｐゴシック" pitchFamily="-110" charset="-128"/>
                <a:cs typeface="ＭＳ Ｐゴシック" pitchFamily="-110" charset="-128"/>
              </a:rPr>
              <a:t>imposed on the system by adding a random amount of perturbation  </a:t>
            </a:r>
            <a:r>
              <a:rPr lang="en-US" i="1" dirty="0" err="1">
                <a:latin typeface="Arial" pitchFamily="-110" charset="0"/>
                <a:ea typeface="ＭＳ Ｐゴシック" pitchFamily="-110" charset="-128"/>
                <a:cs typeface="ＭＳ Ｐゴシック" pitchFamily="-110" charset="-128"/>
              </a:rPr>
              <a:t>x</a:t>
            </a:r>
            <a:r>
              <a:rPr lang="en-US" i="1" dirty="0">
                <a:latin typeface="Arial" pitchFamily="-110" charset="0"/>
                <a:ea typeface="ＭＳ Ｐゴシック" pitchFamily="-110" charset="-128"/>
                <a:cs typeface="ＭＳ Ｐゴシック" pitchFamily="-110" charset="-128"/>
              </a:rPr>
              <a:t> . Then,</a:t>
            </a:r>
          </a:p>
          <a:p>
            <a:r>
              <a:rPr lang="en-US" dirty="0">
                <a:latin typeface="Arial" pitchFamily="-110" charset="0"/>
                <a:ea typeface="ＭＳ Ｐゴシック" pitchFamily="-110" charset="-128"/>
                <a:cs typeface="ＭＳ Ｐゴシック" pitchFamily="-110" charset="-128"/>
              </a:rPr>
              <a:t>if the query magnitude is linear, the perturbation must be at least of order 1</a:t>
            </a:r>
            <a:r>
              <a:rPr lang="en-US" i="1" dirty="0">
                <a:latin typeface="Arial" pitchFamily="-110" charset="0"/>
                <a:ea typeface="ＭＳ Ｐゴシック" pitchFamily="-110" charset="-128"/>
                <a:cs typeface="ＭＳ Ｐゴシック" pitchFamily="-110" charset="-128"/>
              </a:rPr>
              <a:t>n .</a:t>
            </a:r>
          </a:p>
          <a:p>
            <a:r>
              <a:rPr lang="en-US" dirty="0">
                <a:latin typeface="Arial" pitchFamily="-110" charset="0"/>
                <a:ea typeface="ＭＳ Ｐゴシック" pitchFamily="-110" charset="-128"/>
                <a:cs typeface="ＭＳ Ｐゴシック" pitchFamily="-110" charset="-128"/>
              </a:rPr>
              <a:t>This amount of noise may be sufficient to make the database effectively unusable.</a:t>
            </a:r>
          </a:p>
          <a:p>
            <a:r>
              <a:rPr lang="en-US" dirty="0">
                <a:latin typeface="Arial" pitchFamily="-110" charset="0"/>
                <a:ea typeface="ＭＳ Ｐゴシック" pitchFamily="-110" charset="-128"/>
                <a:cs typeface="ＭＳ Ｐゴシック" pitchFamily="-110" charset="-128"/>
              </a:rPr>
              <a:t>However, if the number of queries is </a:t>
            </a:r>
            <a:r>
              <a:rPr lang="en-US" dirty="0" err="1">
                <a:latin typeface="Arial" pitchFamily="-110" charset="0"/>
                <a:ea typeface="ＭＳ Ｐゴシック" pitchFamily="-110" charset="-128"/>
                <a:cs typeface="ＭＳ Ｐゴシック" pitchFamily="-110" charset="-128"/>
              </a:rPr>
              <a:t>sublinear</a:t>
            </a:r>
            <a:r>
              <a:rPr lang="en-US" dirty="0">
                <a:latin typeface="Arial" pitchFamily="-110" charset="0"/>
                <a:ea typeface="ＭＳ Ｐゴシック" pitchFamily="-110" charset="-128"/>
                <a:cs typeface="ＭＳ Ｐゴシック" pitchFamily="-110" charset="-128"/>
              </a:rPr>
              <a:t> (e.g., of order 1</a:t>
            </a:r>
            <a:r>
              <a:rPr lang="en-US" i="1" dirty="0">
                <a:latin typeface="Arial" pitchFamily="-110" charset="0"/>
                <a:ea typeface="ＭＳ Ｐゴシック" pitchFamily="-110" charset="-128"/>
                <a:cs typeface="ＭＳ Ｐゴシック" pitchFamily="-110" charset="-128"/>
              </a:rPr>
              <a:t>n ), then much less</a:t>
            </a:r>
          </a:p>
          <a:p>
            <a:r>
              <a:rPr lang="en-US" dirty="0">
                <a:latin typeface="Arial" pitchFamily="-110" charset="0"/>
                <a:ea typeface="ＭＳ Ｐゴシック" pitchFamily="-110" charset="-128"/>
                <a:cs typeface="ＭＳ Ｐゴシック" pitchFamily="-110" charset="-128"/>
              </a:rPr>
              <a:t>noise must be added to the system to maintain privacy. For a large database, limiting</a:t>
            </a:r>
          </a:p>
          <a:p>
            <a:r>
              <a:rPr lang="en-US" dirty="0">
                <a:latin typeface="Arial" pitchFamily="-110" charset="0"/>
                <a:ea typeface="ＭＳ Ｐゴシック" pitchFamily="-110" charset="-128"/>
                <a:cs typeface="ＭＳ Ｐゴシック" pitchFamily="-110" charset="-128"/>
              </a:rPr>
              <a:t>queries to a </a:t>
            </a:r>
            <a:r>
              <a:rPr lang="en-US" dirty="0" err="1">
                <a:latin typeface="Arial" pitchFamily="-110" charset="0"/>
                <a:ea typeface="ＭＳ Ｐゴシック" pitchFamily="-110" charset="-128"/>
                <a:cs typeface="ＭＳ Ｐゴシック" pitchFamily="-110" charset="-128"/>
              </a:rPr>
              <a:t>sublinear</a:t>
            </a:r>
            <a:r>
              <a:rPr lang="en-US" dirty="0">
                <a:latin typeface="Arial" pitchFamily="-110" charset="0"/>
                <a:ea typeface="ＭＳ Ｐゴシック" pitchFamily="-110" charset="-128"/>
                <a:cs typeface="ＭＳ Ｐゴシック" pitchFamily="-110" charset="-128"/>
              </a:rPr>
              <a:t> number may be reasonable.</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45056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6F3A917-5E98-3D49-B172-5D430CF74AC9}" type="slidenum">
              <a:rPr lang="en-AU">
                <a:latin typeface="Arial" pitchFamily="-109" charset="0"/>
              </a:rPr>
              <a:pPr/>
              <a:t>33</a:t>
            </a:fld>
            <a:endParaRPr lang="en-AU">
              <a:latin typeface="Arial" pitchFamily="-109"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dirty="0">
                <a:latin typeface="Times New Roman" pitchFamily="-109" charset="0"/>
                <a:ea typeface="ＭＳ Ｐゴシック" pitchFamily="-109" charset="-128"/>
                <a:cs typeface="ＭＳ Ｐゴシック" pitchFamily="-109" charset="-128"/>
              </a:rPr>
              <a:t>A number of other query restriction approaches have been studied, all of which have their own vulnerabilities. However, several of these techniques in combination do reduce vulnerability. </a:t>
            </a:r>
          </a:p>
          <a:p>
            <a:pPr eaLnBrk="1" hangingPunct="1"/>
            <a:r>
              <a:rPr lang="en-US" dirty="0">
                <a:latin typeface="Times New Roman" pitchFamily="-109" charset="0"/>
                <a:ea typeface="ＭＳ Ｐゴシック" pitchFamily="-109" charset="-128"/>
                <a:cs typeface="ＭＳ Ｐゴシック" pitchFamily="-109" charset="-128"/>
              </a:rPr>
              <a:t>A query size restriction is defeated by issuing queries in which there is considerable overlap in the query sets. To counter this, query set overlap control limits queries from a user so that any new query combined with any previous queries spans less than some limited number of records. This technique has a number of problems: it is ineffective for preventing the cooperation of several users to compromise the database; statistics for both a set and its subset (e.g. all patients and all patients undergoing treatment) cannot be released, thus limiting the usefulness of the database; and for each user, a user profile has to be kept up to date.</a:t>
            </a:r>
          </a:p>
          <a:p>
            <a:pPr eaLnBrk="1" hangingPunct="1"/>
            <a:r>
              <a:rPr lang="en-US" dirty="0">
                <a:latin typeface="Times New Roman" pitchFamily="-109" charset="0"/>
                <a:ea typeface="ＭＳ Ｐゴシック" pitchFamily="-109" charset="-128"/>
                <a:cs typeface="ＭＳ Ｐゴシック" pitchFamily="-109" charset="-128"/>
              </a:rPr>
              <a:t>Partitioning can be viewed as taking query set overlap control to its logical extreme, by not allowing overlapping queries at all. With partitioning, the records in the database are clustered into a number of mutually exclusive groups, e.g. values for a given year. The user may only query the statistical properties of each group as a whole. Partitioning solves some security problems, but has some drawbacks. The users ability to extract useful statistics is reduced, and there is a design effort in constructing and maintaining the partitions.</a:t>
            </a:r>
          </a:p>
          <a:p>
            <a:pPr eaLnBrk="1" hangingPunct="1"/>
            <a:r>
              <a:rPr lang="en-US" dirty="0">
                <a:latin typeface="Times New Roman" pitchFamily="-109" charset="0"/>
                <a:ea typeface="ＭＳ Ｐゴシック" pitchFamily="-109" charset="-128"/>
                <a:cs typeface="ＭＳ Ｐゴシック" pitchFamily="-109" charset="-128"/>
              </a:rPr>
              <a:t>A general problem with query restriction techniques is that the denial of a query may provide sufficient clues that an attacker can deduce/leak underlying information. In an approach to counter this threat, the system monitors all queries from a given source and decides on the basis of the queries so far posed whether to deny a new query. The decision is based solely on the history of queries and answers and the new query.</a:t>
            </a:r>
          </a:p>
        </p:txBody>
      </p:sp>
    </p:spTree>
    <p:extLst>
      <p:ext uri="{BB962C8B-B14F-4D97-AF65-F5344CB8AC3E}">
        <p14:creationId xmlns:p14="http://schemas.microsoft.com/office/powerpoint/2010/main" val="4102613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0F3C0B8-3332-7B48-864A-950AFE04ACE4}" type="slidenum">
              <a:rPr lang="en-AU">
                <a:latin typeface="Arial" pitchFamily="-109" charset="0"/>
              </a:rPr>
              <a:pPr/>
              <a:t>34</a:t>
            </a:fld>
            <a:endParaRPr lang="en-AU">
              <a:latin typeface="Arial" pitchFamily="-109"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Although query size restriction can prevent trivial attacks, it is vulnerable</a:t>
            </a:r>
          </a:p>
          <a:p>
            <a:r>
              <a:rPr lang="en-US" dirty="0">
                <a:latin typeface="Arial" pitchFamily="-110" charset="0"/>
                <a:ea typeface="ＭＳ Ｐゴシック" pitchFamily="-110" charset="-128"/>
                <a:cs typeface="ＭＳ Ｐゴシック" pitchFamily="-110" charset="-128"/>
              </a:rPr>
              <a:t>to more sophisticated attacks, such as the use of a tracker [DENN79]. In essence,</a:t>
            </a:r>
          </a:p>
          <a:p>
            <a:r>
              <a:rPr lang="en-US" dirty="0">
                <a:latin typeface="Arial" pitchFamily="-110" charset="0"/>
                <a:ea typeface="ＭＳ Ｐゴシック" pitchFamily="-110" charset="-128"/>
                <a:cs typeface="ＭＳ Ｐゴシック" pitchFamily="-110" charset="-128"/>
              </a:rPr>
              <a:t>the questioner divides his or her knowledge of an individual into parts, such that</a:t>
            </a:r>
          </a:p>
          <a:p>
            <a:r>
              <a:rPr lang="en-US" dirty="0">
                <a:latin typeface="Arial" pitchFamily="-110" charset="0"/>
                <a:ea typeface="ＭＳ Ｐゴシック" pitchFamily="-110" charset="-128"/>
                <a:cs typeface="ＭＳ Ｐゴシック" pitchFamily="-110" charset="-128"/>
              </a:rPr>
              <a:t>queries can be made based on the parts without violating the query size restriction.</a:t>
            </a:r>
          </a:p>
          <a:p>
            <a:r>
              <a:rPr lang="en-US" dirty="0">
                <a:latin typeface="Arial" pitchFamily="-110" charset="0"/>
                <a:ea typeface="ＭＳ Ｐゴシック" pitchFamily="-110" charset="-128"/>
                <a:cs typeface="ＭＳ Ｐゴシック" pitchFamily="-110" charset="-128"/>
              </a:rPr>
              <a:t>The combination of parts is called a </a:t>
            </a:r>
            <a:r>
              <a:rPr lang="en-US" i="1" dirty="0">
                <a:latin typeface="Arial" pitchFamily="-110" charset="0"/>
                <a:ea typeface="ＭＳ Ｐゴシック" pitchFamily="-110" charset="-128"/>
                <a:cs typeface="ＭＳ Ｐゴシック" pitchFamily="-110" charset="-128"/>
              </a:rPr>
              <a:t>tracker , because it can be used to track down</a:t>
            </a:r>
          </a:p>
          <a:p>
            <a:r>
              <a:rPr lang="en-US" dirty="0">
                <a:latin typeface="Arial" pitchFamily="-110" charset="0"/>
                <a:ea typeface="ＭＳ Ｐゴシック" pitchFamily="-110" charset="-128"/>
                <a:cs typeface="ＭＳ Ｐゴシック" pitchFamily="-110" charset="-128"/>
              </a:rPr>
              <a:t>characteristics of an individual. We can describe a tracker in general terms using the</a:t>
            </a:r>
          </a:p>
          <a:p>
            <a:r>
              <a:rPr lang="en-US" dirty="0">
                <a:latin typeface="Arial" pitchFamily="-110" charset="0"/>
                <a:ea typeface="ＭＳ Ｐゴシック" pitchFamily="-110" charset="-128"/>
                <a:cs typeface="ＭＳ Ｐゴシック" pitchFamily="-110" charset="-128"/>
              </a:rPr>
              <a:t>case from the preceding paragraph. The formula </a:t>
            </a:r>
            <a:r>
              <a:rPr lang="en-US" i="1" dirty="0">
                <a:latin typeface="Arial" pitchFamily="-110" charset="0"/>
                <a:ea typeface="ＭＳ Ｐゴシック" pitchFamily="-110" charset="-128"/>
                <a:cs typeface="ＭＳ Ｐゴシック" pitchFamily="-110" charset="-128"/>
              </a:rPr>
              <a:t>C • D corresponds to zero or one</a:t>
            </a:r>
          </a:p>
          <a:p>
            <a:r>
              <a:rPr lang="en-US" dirty="0">
                <a:latin typeface="Arial" pitchFamily="-110" charset="0"/>
                <a:ea typeface="ＭＳ Ｐゴシック" pitchFamily="-110" charset="-128"/>
                <a:cs typeface="ＭＳ Ｐゴシック" pitchFamily="-110" charset="-128"/>
              </a:rPr>
              <a:t>record, so that the query </a:t>
            </a:r>
            <a:r>
              <a:rPr lang="en-US" b="1" dirty="0">
                <a:latin typeface="Arial" pitchFamily="-110" charset="0"/>
                <a:ea typeface="ＭＳ Ｐゴシック" pitchFamily="-110" charset="-128"/>
                <a:cs typeface="ＭＳ Ｐゴシック" pitchFamily="-110" charset="-128"/>
              </a:rPr>
              <a:t>count ( </a:t>
            </a:r>
            <a:r>
              <a:rPr lang="en-US" b="1" i="1" dirty="0">
                <a:latin typeface="Arial" pitchFamily="-110" charset="0"/>
                <a:ea typeface="ＭＳ Ｐゴシック" pitchFamily="-110" charset="-128"/>
                <a:cs typeface="ＭＳ Ｐゴシック" pitchFamily="-110" charset="-128"/>
              </a:rPr>
              <a:t>C • D ) is not permitted. But suppose that the formula</a:t>
            </a:r>
          </a:p>
          <a:p>
            <a:r>
              <a:rPr lang="en-US" i="1" dirty="0">
                <a:latin typeface="Arial" pitchFamily="-110" charset="0"/>
                <a:ea typeface="ＭＳ Ｐゴシック" pitchFamily="-110" charset="-128"/>
                <a:cs typeface="ＭＳ Ｐゴシック" pitchFamily="-110" charset="-128"/>
              </a:rPr>
              <a:t>C can be decomposed into two parts C  C1 • C2 , such that the query sets for both</a:t>
            </a:r>
          </a:p>
          <a:p>
            <a:r>
              <a:rPr lang="en-US" i="1" dirty="0">
                <a:latin typeface="Arial" pitchFamily="-110" charset="0"/>
                <a:ea typeface="ＭＳ Ｐゴシック" pitchFamily="-110" charset="-128"/>
                <a:cs typeface="ＭＳ Ｐゴシック" pitchFamily="-110" charset="-128"/>
              </a:rPr>
              <a:t>C1 and T  ( C1 • ~ C2 ) satisfy the query size restriction. Figure 5.9 illustrates this</a:t>
            </a:r>
          </a:p>
          <a:p>
            <a:r>
              <a:rPr lang="en-US" dirty="0">
                <a:latin typeface="Arial" pitchFamily="-110" charset="0"/>
                <a:ea typeface="ＭＳ Ｐゴシック" pitchFamily="-110" charset="-128"/>
                <a:cs typeface="ＭＳ Ｐゴシック" pitchFamily="-110" charset="-128"/>
              </a:rPr>
              <a:t>situation; in the figure, the size of the circle corresponds to the number of records in</a:t>
            </a:r>
          </a:p>
          <a:p>
            <a:r>
              <a:rPr lang="en-US" dirty="0">
                <a:latin typeface="Arial" pitchFamily="-110" charset="0"/>
                <a:ea typeface="ＭＳ Ｐゴシック" pitchFamily="-110" charset="-128"/>
                <a:cs typeface="ＭＳ Ｐゴシック" pitchFamily="-110" charset="-128"/>
              </a:rPr>
              <a:t>the query set. If it is not known if </a:t>
            </a:r>
            <a:r>
              <a:rPr lang="en-US" i="1" dirty="0">
                <a:latin typeface="Arial" pitchFamily="-110" charset="0"/>
                <a:ea typeface="ＭＳ Ｐゴシック" pitchFamily="-110" charset="-128"/>
                <a:cs typeface="ＭＳ Ｐゴシック" pitchFamily="-110" charset="-128"/>
              </a:rPr>
              <a:t>I is uniquely identified by C, the following formula</a:t>
            </a:r>
          </a:p>
          <a:p>
            <a:r>
              <a:rPr lang="en-US" dirty="0">
                <a:latin typeface="Arial" pitchFamily="-110" charset="0"/>
                <a:ea typeface="ＭＳ Ｐゴシック" pitchFamily="-110" charset="-128"/>
                <a:cs typeface="ＭＳ Ｐゴシック" pitchFamily="-110" charset="-128"/>
              </a:rPr>
              <a:t>can be used to determine if </a:t>
            </a:r>
            <a:r>
              <a:rPr lang="en-US" b="1" dirty="0">
                <a:latin typeface="Arial" pitchFamily="-110" charset="0"/>
                <a:ea typeface="ＭＳ Ｐゴシック" pitchFamily="-110" charset="-128"/>
                <a:cs typeface="ＭＳ Ｐゴシック" pitchFamily="-110" charset="-128"/>
              </a:rPr>
              <a:t>count ( </a:t>
            </a:r>
            <a:r>
              <a:rPr lang="en-US" b="1" i="1" dirty="0">
                <a:latin typeface="Arial" pitchFamily="-110" charset="0"/>
                <a:ea typeface="ＭＳ Ｐゴシック" pitchFamily="-110" charset="-128"/>
                <a:cs typeface="ＭＳ Ｐゴシック" pitchFamily="-110" charset="-128"/>
              </a:rPr>
              <a:t>C )  1:</a:t>
            </a:r>
          </a:p>
          <a:p>
            <a:r>
              <a:rPr lang="en-US" b="1" dirty="0" err="1">
                <a:latin typeface="Arial" pitchFamily="-110" charset="0"/>
                <a:ea typeface="ＭＳ Ｐゴシック" pitchFamily="-110" charset="-128"/>
                <a:cs typeface="ＭＳ Ｐゴシック" pitchFamily="-110" charset="-128"/>
              </a:rPr>
              <a:t>count(</a:t>
            </a:r>
            <a:r>
              <a:rPr lang="en-US" b="1" i="1" dirty="0" err="1">
                <a:latin typeface="Arial" pitchFamily="-110" charset="0"/>
                <a:ea typeface="ＭＳ Ｐゴシック" pitchFamily="-110" charset="-128"/>
                <a:cs typeface="ＭＳ Ｐゴシック" pitchFamily="-110" charset="-128"/>
              </a:rPr>
              <a:t>C</a:t>
            </a:r>
            <a:r>
              <a:rPr lang="en-US" b="1" i="1" dirty="0">
                <a:latin typeface="Arial" pitchFamily="-110" charset="0"/>
                <a:ea typeface="ＭＳ Ｐゴシック" pitchFamily="-110" charset="-128"/>
                <a:cs typeface="ＭＳ Ｐゴシック" pitchFamily="-110" charset="-128"/>
              </a:rPr>
              <a:t>) = count(C1) - </a:t>
            </a:r>
            <a:r>
              <a:rPr lang="en-US" b="1" i="1" dirty="0" err="1">
                <a:latin typeface="Arial" pitchFamily="-110" charset="0"/>
                <a:ea typeface="ＭＳ Ｐゴシック" pitchFamily="-110" charset="-128"/>
                <a:cs typeface="ＭＳ Ｐゴシック" pitchFamily="-110" charset="-128"/>
              </a:rPr>
              <a:t>count(T</a:t>
            </a:r>
            <a:r>
              <a:rPr lang="en-US" b="1" i="1" dirty="0">
                <a:latin typeface="Arial" pitchFamily="-110" charset="0"/>
                <a:ea typeface="ＭＳ Ｐゴシック" pitchFamily="-110" charset="-128"/>
                <a:cs typeface="ＭＳ Ｐゴシック" pitchFamily="-110" charset="-128"/>
              </a:rPr>
              <a:t> ) (5.2)</a:t>
            </a:r>
          </a:p>
          <a:p>
            <a:r>
              <a:rPr lang="en-US" dirty="0">
                <a:latin typeface="Arial" pitchFamily="-110" charset="0"/>
                <a:ea typeface="ＭＳ Ｐゴシック" pitchFamily="-110" charset="-128"/>
                <a:cs typeface="ＭＳ Ｐゴシック" pitchFamily="-110" charset="-128"/>
              </a:rPr>
              <a:t>That is, you count the number of records in </a:t>
            </a:r>
            <a:r>
              <a:rPr lang="en-US" i="1" dirty="0">
                <a:latin typeface="Arial" pitchFamily="-110" charset="0"/>
                <a:ea typeface="ＭＳ Ｐゴシック" pitchFamily="-110" charset="-128"/>
                <a:cs typeface="ＭＳ Ｐゴシック" pitchFamily="-110" charset="-128"/>
              </a:rPr>
              <a:t>C1 and then subtract the number of</a:t>
            </a:r>
          </a:p>
          <a:p>
            <a:r>
              <a:rPr lang="en-US" dirty="0">
                <a:latin typeface="Arial" pitchFamily="-110" charset="0"/>
                <a:ea typeface="ＭＳ Ｐゴシック" pitchFamily="-110" charset="-128"/>
                <a:cs typeface="ＭＳ Ｐゴシック" pitchFamily="-110" charset="-128"/>
              </a:rPr>
              <a:t>records that are in </a:t>
            </a:r>
            <a:r>
              <a:rPr lang="en-US" i="1" dirty="0">
                <a:latin typeface="Arial" pitchFamily="-110" charset="0"/>
                <a:ea typeface="ＭＳ Ｐゴシック" pitchFamily="-110" charset="-128"/>
                <a:cs typeface="ＭＳ Ｐゴシック" pitchFamily="-110" charset="-128"/>
              </a:rPr>
              <a:t>C1 but not in C2 . The result is the number of records that are in</a:t>
            </a:r>
          </a:p>
          <a:p>
            <a:r>
              <a:rPr lang="en-US" dirty="0">
                <a:latin typeface="Arial" pitchFamily="-110" charset="0"/>
                <a:ea typeface="ＭＳ Ｐゴシック" pitchFamily="-110" charset="-128"/>
                <a:cs typeface="ＭＳ Ｐゴシック" pitchFamily="-110" charset="-128"/>
              </a:rPr>
              <a:t>both </a:t>
            </a:r>
            <a:r>
              <a:rPr lang="en-US" i="1" dirty="0">
                <a:latin typeface="Arial" pitchFamily="-110" charset="0"/>
                <a:ea typeface="ＭＳ Ｐゴシック" pitchFamily="-110" charset="-128"/>
                <a:cs typeface="ＭＳ Ｐゴシック" pitchFamily="-110" charset="-128"/>
              </a:rPr>
              <a:t>C1 and C2 , which is equal to the number of records in C . By a similar reasoning,</a:t>
            </a:r>
          </a:p>
          <a:p>
            <a:r>
              <a:rPr lang="en-US" dirty="0">
                <a:latin typeface="Arial" pitchFamily="-110" charset="0"/>
                <a:ea typeface="ＭＳ Ｐゴシック" pitchFamily="-110" charset="-128"/>
                <a:cs typeface="ＭＳ Ｐゴシック" pitchFamily="-110" charset="-128"/>
              </a:rPr>
              <a:t>it can be shown that we can determine whether </a:t>
            </a:r>
            <a:r>
              <a:rPr lang="en-US" i="1" dirty="0">
                <a:latin typeface="Arial" pitchFamily="-110" charset="0"/>
                <a:ea typeface="ＭＳ Ｐゴシック" pitchFamily="-110" charset="-128"/>
                <a:cs typeface="ＭＳ Ｐゴシック" pitchFamily="-110" charset="-128"/>
              </a:rPr>
              <a:t>I has attribute D with</a:t>
            </a:r>
          </a:p>
          <a:p>
            <a:r>
              <a:rPr lang="en-US" b="1" dirty="0" err="1">
                <a:latin typeface="Arial" pitchFamily="-110" charset="0"/>
                <a:ea typeface="ＭＳ Ｐゴシック" pitchFamily="-110" charset="-128"/>
                <a:cs typeface="ＭＳ Ｐゴシック" pitchFamily="-110" charset="-128"/>
              </a:rPr>
              <a:t>count(</a:t>
            </a:r>
            <a:r>
              <a:rPr lang="en-US" b="1" i="1" dirty="0" err="1">
                <a:latin typeface="Arial" pitchFamily="-110" charset="0"/>
                <a:ea typeface="ＭＳ Ｐゴシック" pitchFamily="-110" charset="-128"/>
                <a:cs typeface="ＭＳ Ｐゴシック" pitchFamily="-110" charset="-128"/>
              </a:rPr>
              <a:t>C</a:t>
            </a:r>
            <a:r>
              <a:rPr lang="en-US" b="1" i="1" dirty="0">
                <a:latin typeface="Arial" pitchFamily="-110" charset="0"/>
                <a:ea typeface="ＭＳ Ｐゴシック" pitchFamily="-110" charset="-128"/>
                <a:cs typeface="ＭＳ Ｐゴシック" pitchFamily="-110" charset="-128"/>
              </a:rPr>
              <a:t> • D) = </a:t>
            </a:r>
            <a:r>
              <a:rPr lang="en-US" b="1" i="1" dirty="0" err="1">
                <a:latin typeface="Arial" pitchFamily="-110" charset="0"/>
                <a:ea typeface="ＭＳ Ｐゴシック" pitchFamily="-110" charset="-128"/>
                <a:cs typeface="ＭＳ Ｐゴシック" pitchFamily="-110" charset="-128"/>
              </a:rPr>
              <a:t>count(T</a:t>
            </a:r>
            <a:r>
              <a:rPr lang="en-US" b="1" i="1" dirty="0">
                <a:latin typeface="Arial" pitchFamily="-110" charset="0"/>
                <a:ea typeface="ＭＳ Ｐゴシック" pitchFamily="-110" charset="-128"/>
                <a:cs typeface="ＭＳ Ｐゴシック" pitchFamily="-110" charset="-128"/>
              </a:rPr>
              <a:t> + C1 D) - </a:t>
            </a:r>
            <a:r>
              <a:rPr lang="en-US" b="1" i="1" dirty="0" err="1">
                <a:latin typeface="Arial" pitchFamily="-110" charset="0"/>
                <a:ea typeface="ＭＳ Ｐゴシック" pitchFamily="-110" charset="-128"/>
                <a:cs typeface="ＭＳ Ｐゴシック" pitchFamily="-110" charset="-128"/>
              </a:rPr>
              <a:t>count(T</a:t>
            </a:r>
            <a:r>
              <a:rPr lang="en-US" b="1" i="1" dirty="0">
                <a:latin typeface="Arial" pitchFamily="-110" charset="0"/>
                <a:ea typeface="ＭＳ Ｐゴシック" pitchFamily="-110" charset="-128"/>
                <a:cs typeface="ＭＳ Ｐゴシック" pitchFamily="-110" charset="-128"/>
              </a:rPr>
              <a:t>) (5.3)</a:t>
            </a:r>
          </a:p>
          <a:p>
            <a:r>
              <a:rPr lang="en-US" dirty="0">
                <a:latin typeface="Arial" pitchFamily="-110" charset="0"/>
                <a:ea typeface="ＭＳ Ｐゴシック" pitchFamily="-110" charset="-128"/>
                <a:cs typeface="ＭＳ Ｐゴシック" pitchFamily="-110" charset="-128"/>
              </a:rPr>
              <a:t>For example, in Table 5.3 , Evans is identified by </a:t>
            </a:r>
            <a:r>
              <a:rPr lang="en-US" i="1" dirty="0">
                <a:latin typeface="Arial" pitchFamily="-110" charset="0"/>
                <a:ea typeface="ＭＳ Ｐゴシック" pitchFamily="-110" charset="-128"/>
                <a:cs typeface="ＭＳ Ｐゴシック" pitchFamily="-110" charset="-128"/>
              </a:rPr>
              <a:t>C  Male • Bio • 1979.</a:t>
            </a:r>
          </a:p>
          <a:p>
            <a:r>
              <a:rPr lang="en-US" dirty="0">
                <a:latin typeface="Arial" pitchFamily="-110" charset="0"/>
                <a:ea typeface="ＭＳ Ｐゴシック" pitchFamily="-110" charset="-128"/>
                <a:cs typeface="ＭＳ Ｐゴシック" pitchFamily="-110" charset="-128"/>
              </a:rPr>
              <a:t>Let </a:t>
            </a:r>
            <a:r>
              <a:rPr lang="en-US" i="1" dirty="0" err="1">
                <a:latin typeface="Arial" pitchFamily="-110" charset="0"/>
                <a:ea typeface="ＭＳ Ｐゴシック" pitchFamily="-110" charset="-128"/>
                <a:cs typeface="ＭＳ Ｐゴシック" pitchFamily="-110" charset="-128"/>
              </a:rPr>
              <a:t>k</a:t>
            </a:r>
            <a:r>
              <a:rPr lang="en-US" i="1" dirty="0">
                <a:latin typeface="Arial" pitchFamily="-110" charset="0"/>
                <a:ea typeface="ＭＳ Ｐゴシック" pitchFamily="-110" charset="-128"/>
                <a:cs typeface="ＭＳ Ｐゴシック" pitchFamily="-110" charset="-128"/>
              </a:rPr>
              <a:t>  3 in Equation ( 5.1 ). We can use T  ( C1 • ~ C2 )  Male • ~ (Bio • 1979).</a:t>
            </a:r>
          </a:p>
          <a:p>
            <a:r>
              <a:rPr lang="en-US" dirty="0">
                <a:latin typeface="Arial" pitchFamily="-110" charset="0"/>
                <a:ea typeface="ＭＳ Ｐゴシック" pitchFamily="-110" charset="-128"/>
                <a:cs typeface="ＭＳ Ｐゴシック" pitchFamily="-110" charset="-128"/>
              </a:rPr>
              <a:t>Both </a:t>
            </a:r>
            <a:r>
              <a:rPr lang="en-US" i="1" dirty="0">
                <a:latin typeface="Arial" pitchFamily="-110" charset="0"/>
                <a:ea typeface="ＭＳ Ｐゴシック" pitchFamily="-110" charset="-128"/>
                <a:cs typeface="ＭＳ Ｐゴシック" pitchFamily="-110" charset="-128"/>
              </a:rPr>
              <a:t>C1 and C2 satisfy the query size restriction. Using Equations ( 5.2 ) and (5.3),</a:t>
            </a:r>
          </a:p>
          <a:p>
            <a:endParaRPr lang="en-US" b="1" i="1"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determine that Evans is uniquely identified by C and whether his SAT score is</a:t>
            </a:r>
          </a:p>
          <a:p>
            <a:r>
              <a:rPr lang="en-US" dirty="0">
                <a:latin typeface="Arial" pitchFamily="-110" charset="0"/>
                <a:ea typeface="ＭＳ Ｐゴシック" pitchFamily="-110" charset="-128"/>
                <a:cs typeface="ＭＳ Ｐゴシック" pitchFamily="-110" charset="-128"/>
              </a:rPr>
              <a:t>at least 600:</a:t>
            </a:r>
          </a:p>
          <a:p>
            <a:r>
              <a:rPr lang="en-US" b="1" dirty="0">
                <a:latin typeface="Arial" pitchFamily="-110" charset="0"/>
                <a:ea typeface="ＭＳ Ｐゴシック" pitchFamily="-110" charset="-128"/>
                <a:cs typeface="ＭＳ Ｐゴシック" pitchFamily="-110" charset="-128"/>
              </a:rPr>
              <a:t>count (Male • Bio • 1979)  count (Male)  count (Male • ~ (Bio • 1979))</a:t>
            </a:r>
          </a:p>
          <a:p>
            <a:r>
              <a:rPr lang="en-US" dirty="0">
                <a:latin typeface="Arial" pitchFamily="-110" charset="0"/>
                <a:ea typeface="ＭＳ Ｐゴシック" pitchFamily="-110" charset="-128"/>
                <a:cs typeface="ＭＳ Ｐゴシック" pitchFamily="-110" charset="-128"/>
              </a:rPr>
              <a:t> 7  6  1</a:t>
            </a:r>
          </a:p>
          <a:p>
            <a:r>
              <a:rPr lang="en-US" b="1" dirty="0">
                <a:latin typeface="Arial" pitchFamily="-110" charset="0"/>
                <a:ea typeface="ＭＳ Ｐゴシック" pitchFamily="-110" charset="-128"/>
                <a:cs typeface="ＭＳ Ｐゴシック" pitchFamily="-110" charset="-128"/>
              </a:rPr>
              <a:t>count ((Male • Bio • 1979) • (SAT  600)) </a:t>
            </a:r>
          </a:p>
          <a:p>
            <a:r>
              <a:rPr lang="en-US" b="1" dirty="0">
                <a:latin typeface="Arial" pitchFamily="-110" charset="0"/>
                <a:ea typeface="ＭＳ Ｐゴシック" pitchFamily="-110" charset="-128"/>
                <a:cs typeface="ＭＳ Ｐゴシック" pitchFamily="-110" charset="-128"/>
              </a:rPr>
              <a:t>count ((Male • ~ (Bio • 1979)  (Male • (SAT  600)))</a:t>
            </a: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count (Male • ~ (Bio • 1979))  6  6  0</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a large database, the use of just a few queries will typically be inadequate</a:t>
            </a:r>
          </a:p>
          <a:p>
            <a:r>
              <a:rPr lang="en-US" dirty="0">
                <a:latin typeface="Arial" pitchFamily="-110" charset="0"/>
                <a:ea typeface="ＭＳ Ｐゴシック" pitchFamily="-110" charset="-128"/>
                <a:cs typeface="ＭＳ Ｐゴシック" pitchFamily="-110" charset="-128"/>
              </a:rPr>
              <a:t>to compromise the database. However, it can be shown that more sophisticated</a:t>
            </a:r>
          </a:p>
          <a:p>
            <a:r>
              <a:rPr lang="en-US" dirty="0">
                <a:latin typeface="Arial" pitchFamily="-110" charset="0"/>
                <a:ea typeface="ＭＳ Ｐゴシック" pitchFamily="-110" charset="-128"/>
                <a:cs typeface="ＭＳ Ｐゴシック" pitchFamily="-110" charset="-128"/>
              </a:rPr>
              <a:t>tracker attacks may succeed even against large databases in which the threshold </a:t>
            </a:r>
            <a:r>
              <a:rPr lang="en-US" i="1" dirty="0" err="1">
                <a:latin typeface="Arial" pitchFamily="-110" charset="0"/>
                <a:ea typeface="ＭＳ Ｐゴシック" pitchFamily="-110" charset="-128"/>
                <a:cs typeface="ＭＳ Ｐゴシック" pitchFamily="-110" charset="-128"/>
              </a:rPr>
              <a:t>k</a:t>
            </a:r>
            <a:r>
              <a:rPr lang="en-US" i="1" dirty="0">
                <a:latin typeface="Arial" pitchFamily="-110" charset="0"/>
                <a:ea typeface="ＭＳ Ｐゴシック" pitchFamily="-110" charset="-128"/>
                <a:cs typeface="ＭＳ Ｐゴシック" pitchFamily="-110" charset="-128"/>
              </a:rPr>
              <a:t> is</a:t>
            </a:r>
          </a:p>
          <a:p>
            <a:r>
              <a:rPr lang="en-US" dirty="0">
                <a:latin typeface="Arial" pitchFamily="-110" charset="0"/>
                <a:ea typeface="ＭＳ Ｐゴシック" pitchFamily="-110" charset="-128"/>
                <a:cs typeface="ＭＳ Ｐゴシック" pitchFamily="-110" charset="-128"/>
              </a:rPr>
              <a:t>set at a relatively high level [DENN79].</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have looked at query size restriction in some detail because it is easy</a:t>
            </a:r>
          </a:p>
          <a:p>
            <a:r>
              <a:rPr lang="en-US" dirty="0">
                <a:latin typeface="Arial" pitchFamily="-110" charset="0"/>
                <a:ea typeface="ＭＳ Ｐゴシック" pitchFamily="-110" charset="-128"/>
                <a:cs typeface="ＭＳ Ｐゴシック" pitchFamily="-110" charset="-128"/>
              </a:rPr>
              <a:t>to grasp both the mechanism and its vulnerabilities. A number of other query</a:t>
            </a:r>
          </a:p>
          <a:p>
            <a:r>
              <a:rPr lang="en-US" dirty="0">
                <a:latin typeface="Arial" pitchFamily="-110" charset="0"/>
                <a:ea typeface="ＭＳ Ｐゴシック" pitchFamily="-110" charset="-128"/>
                <a:cs typeface="ＭＳ Ｐゴシック" pitchFamily="-110" charset="-128"/>
              </a:rPr>
              <a:t>restriction approaches have been studied, all of which have their own vulnerabilities.</a:t>
            </a:r>
          </a:p>
          <a:p>
            <a:r>
              <a:rPr lang="en-US" dirty="0">
                <a:latin typeface="Arial" pitchFamily="-110" charset="0"/>
                <a:ea typeface="ＭＳ Ｐゴシック" pitchFamily="-110" charset="-128"/>
                <a:cs typeface="ＭＳ Ｐゴシック" pitchFamily="-110" charset="-128"/>
              </a:rPr>
              <a:t>However, several of these techniques in combination reduce vulnerability.</a:t>
            </a:r>
            <a:endParaRPr lang="en-US" b="1" i="1" dirty="0">
              <a:latin typeface="Arial" pitchFamily="-110" charset="0"/>
              <a:ea typeface="ＭＳ Ｐゴシック" pitchFamily="-110" charset="-128"/>
              <a:cs typeface="ＭＳ Ｐゴシック" pitchFamily="-110" charset="-128"/>
            </a:endParaRP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15049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35</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dirty="0">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dirty="0">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dirty="0">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dirty="0">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dirty="0">
                <a:latin typeface="Arial" pitchFamily="-110" charset="0"/>
                <a:ea typeface="ＭＳ Ｐゴシック" pitchFamily="-110" charset="-128"/>
                <a:cs typeface="ＭＳ Ｐゴシック" pitchFamily="-110" charset="-128"/>
              </a:rPr>
              <a:t>database security.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There are two disadvantages to database encryption: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Key management: Authorized users must have access to the decryption key for</a:t>
            </a:r>
          </a:p>
          <a:p>
            <a:r>
              <a:rPr lang="en-US" dirty="0">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dirty="0">
                <a:latin typeface="Arial" pitchFamily="-110" charset="0"/>
                <a:ea typeface="ＭＳ Ｐゴシック" pitchFamily="-110" charset="-128"/>
                <a:cs typeface="ＭＳ Ｐゴシック" pitchFamily="-110" charset="-128"/>
              </a:rPr>
              <a:t>to a wide range of users and a number of applications, providing secure keys</a:t>
            </a:r>
          </a:p>
          <a:p>
            <a:r>
              <a:rPr lang="en-US" dirty="0">
                <a:latin typeface="Arial" pitchFamily="-110" charset="0"/>
                <a:ea typeface="ＭＳ Ｐゴシック" pitchFamily="-110" charset="-128"/>
                <a:cs typeface="ＭＳ Ｐゴシック" pitchFamily="-110" charset="-128"/>
              </a:rPr>
              <a:t>to selected parts of the database to authorized users and applications is a</a:t>
            </a:r>
          </a:p>
          <a:p>
            <a:r>
              <a:rPr lang="en-US" dirty="0">
                <a:latin typeface="Arial" pitchFamily="-110" charset="0"/>
                <a:ea typeface="ＭＳ Ｐゴシック" pitchFamily="-110" charset="-128"/>
                <a:cs typeface="ＭＳ Ｐゴシック" pitchFamily="-110" charset="-128"/>
              </a:rPr>
              <a:t>complex task.</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Inflexibility: When part or all of the database is encrypted, it becomes more</a:t>
            </a:r>
          </a:p>
          <a:p>
            <a:r>
              <a:rPr lang="en-US" dirty="0">
                <a:latin typeface="Arial" pitchFamily="-110" charset="0"/>
                <a:ea typeface="ＭＳ Ｐゴシック" pitchFamily="-110" charset="-128"/>
                <a:cs typeface="ＭＳ Ｐゴシック" pitchFamily="-110" charset="-128"/>
              </a:rPr>
              <a:t>difficult to perform record searching.</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dirty="0">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dirty="0">
                <a:latin typeface="Arial" pitchFamily="-110" charset="0"/>
                <a:ea typeface="ＭＳ Ｐゴシック" pitchFamily="-110" charset="-128"/>
                <a:cs typeface="ＭＳ Ｐゴシック" pitchFamily="-110" charset="-128"/>
              </a:rPr>
              <a:t>the individual field.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number of approaches have been taken to database encryption. In this</a:t>
            </a:r>
          </a:p>
          <a:p>
            <a:r>
              <a:rPr lang="en-US" dirty="0">
                <a:latin typeface="Arial" pitchFamily="-110" charset="0"/>
                <a:ea typeface="ＭＳ Ｐゴシック" pitchFamily="-110" charset="-128"/>
                <a:cs typeface="ＭＳ Ｐゴシック" pitchFamily="-110" charset="-128"/>
              </a:rPr>
              <a:t>section, we look at a representative approach for a multiuser database.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DBMS is a complex collection of hardware and software. It requires a large</a:t>
            </a:r>
          </a:p>
          <a:p>
            <a:r>
              <a:rPr lang="en-US" dirty="0">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dirty="0">
                <a:latin typeface="Arial" pitchFamily="-110" charset="0"/>
                <a:ea typeface="ＭＳ Ｐゴシック" pitchFamily="-110" charset="-128"/>
                <a:cs typeface="ＭＳ Ｐゴシック" pitchFamily="-110" charset="-128"/>
              </a:rPr>
              <a:t>protection, update, and security. For many small and medium-sized organizations,</a:t>
            </a:r>
          </a:p>
          <a:p>
            <a:r>
              <a:rPr lang="en-US" dirty="0">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dirty="0">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dirty="0">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dirty="0">
                <a:latin typeface="Arial" pitchFamily="-110" charset="0"/>
                <a:ea typeface="ＭＳ Ｐゴシック" pitchFamily="-110" charset="-128"/>
                <a:cs typeface="ＭＳ Ｐゴシック" pitchFamily="-110" charset="-128"/>
              </a:rPr>
              <a:t>with such a solution is the confidentiality of the data.</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21933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36</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dirty="0">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dirty="0">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dirty="0">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dirty="0">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dirty="0">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dirty="0">
                <a:latin typeface="Arial" pitchFamily="-110" charset="0"/>
                <a:ea typeface="ＭＳ Ｐゴシック" pitchFamily="-110" charset="-128"/>
                <a:cs typeface="ＭＳ Ｐゴシック" pitchFamily="-110" charset="-128"/>
              </a:rPr>
              <a:t>the database in its encrypted form.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An example of such an approach, depicted in Figure 5.10 , is reported in</a:t>
            </a:r>
          </a:p>
          <a:p>
            <a:r>
              <a:rPr lang="en-US" dirty="0">
                <a:latin typeface="Arial" pitchFamily="-110" charset="0"/>
                <a:ea typeface="ＭＳ Ｐゴシック" pitchFamily="-110" charset="-128"/>
                <a:cs typeface="ＭＳ Ｐゴシック" pitchFamily="-110" charset="-128"/>
              </a:rPr>
              <a:t>[DAMI05] and [DAMI03]. A similar approach is described in [HACI02]. Four</a:t>
            </a:r>
          </a:p>
          <a:p>
            <a:r>
              <a:rPr lang="en-US" dirty="0">
                <a:latin typeface="Arial" pitchFamily="-110" charset="0"/>
                <a:ea typeface="ＭＳ Ｐゴシック" pitchFamily="-110" charset="-128"/>
                <a:cs typeface="ＭＳ Ｐゴシック" pitchFamily="-110" charset="-128"/>
              </a:rPr>
              <a:t>entities are involved: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Data owner: An organization that produces data to be made available for</a:t>
            </a:r>
          </a:p>
          <a:p>
            <a:r>
              <a:rPr lang="en-US" dirty="0">
                <a:latin typeface="Arial" pitchFamily="-110" charset="0"/>
                <a:ea typeface="ＭＳ Ｐゴシック" pitchFamily="-110" charset="-128"/>
                <a:cs typeface="ＭＳ Ｐゴシック" pitchFamily="-110" charset="-128"/>
              </a:rPr>
              <a:t>controlled release, either within the organization or to external users.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User: Human entity that presents requests (queries) to the system. The user</a:t>
            </a:r>
          </a:p>
          <a:p>
            <a:r>
              <a:rPr lang="en-US" dirty="0">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dirty="0">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dirty="0">
                <a:latin typeface="Arial" pitchFamily="-110" charset="0"/>
                <a:ea typeface="ＭＳ Ｐゴシック" pitchFamily="-110" charset="-128"/>
                <a:cs typeface="ＭＳ Ｐゴシック" pitchFamily="-110" charset="-128"/>
              </a:rPr>
              <a:t>is granted access.</a:t>
            </a:r>
          </a:p>
          <a:p>
            <a:endParaRPr lang="en-US"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Client: Frontend that transforms user queries into queries on the encrypted</a:t>
            </a:r>
          </a:p>
          <a:p>
            <a:r>
              <a:rPr lang="en-US" dirty="0">
                <a:latin typeface="Arial" pitchFamily="-110" charset="0"/>
                <a:ea typeface="ＭＳ Ｐゴシック" pitchFamily="-110" charset="-128"/>
                <a:cs typeface="ＭＳ Ｐゴシック" pitchFamily="-110" charset="-128"/>
              </a:rPr>
              <a:t>data stored on the server.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Server: An organization that receives the encrypted data from a data owner</a:t>
            </a:r>
          </a:p>
          <a:p>
            <a:r>
              <a:rPr lang="en-US" dirty="0">
                <a:latin typeface="Arial" pitchFamily="-110" charset="0"/>
                <a:ea typeface="ＭＳ Ｐゴシック" pitchFamily="-110" charset="-128"/>
                <a:cs typeface="ＭＳ Ｐゴシック" pitchFamily="-110" charset="-128"/>
              </a:rPr>
              <a:t>and makes them available for distribution to clients. The server could in</a:t>
            </a:r>
          </a:p>
          <a:p>
            <a:r>
              <a:rPr lang="en-US" dirty="0">
                <a:latin typeface="Arial" pitchFamily="-110" charset="0"/>
                <a:ea typeface="ＭＳ Ｐゴシック" pitchFamily="-110" charset="-128"/>
                <a:cs typeface="ＭＳ Ｐゴシック" pitchFamily="-110" charset="-128"/>
              </a:rPr>
              <a:t>fact be owned by the data owner but, more typically, is a facility owned and</a:t>
            </a:r>
          </a:p>
          <a:p>
            <a:r>
              <a:rPr lang="en-US" dirty="0">
                <a:latin typeface="Arial" pitchFamily="-110" charset="0"/>
                <a:ea typeface="ＭＳ Ｐゴシック" pitchFamily="-110" charset="-128"/>
                <a:cs typeface="ＭＳ Ｐゴシック" pitchFamily="-110" charset="-128"/>
              </a:rPr>
              <a:t>maintained by an external provider.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40116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dirty="0">
                <a:latin typeface="Arial" pitchFamily="-110" charset="0"/>
                <a:ea typeface="ＭＳ Ｐゴシック" pitchFamily="-110" charset="-128"/>
                <a:cs typeface="ＭＳ Ｐゴシック" pitchFamily="-110" charset="-128"/>
              </a:rPr>
              <a:t>Let us first examine the simplest possible arrangement based on this scenario.</a:t>
            </a:r>
          </a:p>
          <a:p>
            <a:r>
              <a:rPr lang="en-US" dirty="0">
                <a:latin typeface="Arial" pitchFamily="-110" charset="0"/>
                <a:ea typeface="ＭＳ Ｐゴシック" pitchFamily="-110" charset="-128"/>
                <a:cs typeface="ＭＳ Ｐゴシック" pitchFamily="-110" charset="-128"/>
              </a:rPr>
              <a:t>Suppose that each individual item in the database is encrypted separately, all</a:t>
            </a:r>
          </a:p>
          <a:p>
            <a:r>
              <a:rPr lang="en-US" dirty="0">
                <a:latin typeface="Arial" pitchFamily="-110" charset="0"/>
                <a:ea typeface="ＭＳ Ｐゴシック" pitchFamily="-110" charset="-128"/>
                <a:cs typeface="ＭＳ Ｐゴシック" pitchFamily="-110" charset="-128"/>
              </a:rPr>
              <a:t>using the same encryption key. The encrypted database is stored at the server,</a:t>
            </a:r>
          </a:p>
          <a:p>
            <a:r>
              <a:rPr lang="en-US" dirty="0">
                <a:latin typeface="Arial" pitchFamily="-110" charset="0"/>
                <a:ea typeface="ＭＳ Ｐゴシック" pitchFamily="-110" charset="-128"/>
                <a:cs typeface="ＭＳ Ｐゴシック" pitchFamily="-110" charset="-128"/>
              </a:rPr>
              <a:t>but the server does not have the key, so that the data are secure at the server.</a:t>
            </a:r>
          </a:p>
          <a:p>
            <a:r>
              <a:rPr lang="en-US" dirty="0">
                <a:latin typeface="Arial" pitchFamily="-110" charset="0"/>
                <a:ea typeface="ＭＳ Ｐゴシック" pitchFamily="-110" charset="-128"/>
                <a:cs typeface="ＭＳ Ｐゴシック" pitchFamily="-110" charset="-128"/>
              </a:rPr>
              <a:t>Even if someone were able to hack into the server’s system, all he or she would</a:t>
            </a:r>
          </a:p>
          <a:p>
            <a:r>
              <a:rPr lang="en-US" dirty="0">
                <a:latin typeface="Arial" pitchFamily="-110" charset="0"/>
                <a:ea typeface="ＭＳ Ｐゴシック" pitchFamily="-110" charset="-128"/>
                <a:cs typeface="ＭＳ Ｐゴシック" pitchFamily="-110" charset="-128"/>
              </a:rPr>
              <a:t>have access to is encrypted data. The client system does have a copy of the</a:t>
            </a:r>
          </a:p>
          <a:p>
            <a:r>
              <a:rPr lang="en-US" dirty="0">
                <a:latin typeface="Arial" pitchFamily="-110" charset="0"/>
                <a:ea typeface="ＭＳ Ｐゴシック" pitchFamily="-110" charset="-128"/>
                <a:cs typeface="ＭＳ Ｐゴシック" pitchFamily="-110" charset="-128"/>
              </a:rPr>
              <a:t>encryption key. A user at the client can retrieve a record from the database with</a:t>
            </a:r>
          </a:p>
          <a:p>
            <a:r>
              <a:rPr lang="en-US" dirty="0">
                <a:latin typeface="Arial" pitchFamily="-110" charset="0"/>
                <a:ea typeface="ＭＳ Ｐゴシック" pitchFamily="-110" charset="-128"/>
                <a:cs typeface="ＭＳ Ｐゴシック" pitchFamily="-110" charset="-128"/>
              </a:rPr>
              <a:t>the following sequence: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The user issues an SQL query for fields from one or more records with a</a:t>
            </a:r>
          </a:p>
          <a:p>
            <a:r>
              <a:rPr lang="en-US" dirty="0">
                <a:latin typeface="Arial" pitchFamily="-110" charset="0"/>
                <a:ea typeface="ＭＳ Ｐゴシック" pitchFamily="-110" charset="-128"/>
                <a:cs typeface="ＭＳ Ｐゴシック" pitchFamily="-110" charset="-128"/>
              </a:rPr>
              <a:t>specific value of the primary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dirty="0">
                <a:latin typeface="Arial" pitchFamily="-110" charset="0"/>
                <a:ea typeface="ＭＳ Ｐゴシック" pitchFamily="-110" charset="-128"/>
                <a:cs typeface="ＭＳ Ｐゴシック" pitchFamily="-110" charset="-128"/>
              </a:rPr>
              <a:t>query accordingly, and transmits the query to the server.</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The server processes the query using the encrypted value of the primary key</a:t>
            </a:r>
          </a:p>
          <a:p>
            <a:r>
              <a:rPr lang="en-US" dirty="0">
                <a:latin typeface="Arial" pitchFamily="-110" charset="0"/>
                <a:ea typeface="ＭＳ Ｐゴシック" pitchFamily="-110" charset="-128"/>
                <a:cs typeface="ＭＳ Ｐゴシック" pitchFamily="-110" charset="-128"/>
              </a:rPr>
              <a:t>and returns the appropriate record or records.</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4. The query processor decrypts the data and returns the results.</a:t>
            </a:r>
          </a:p>
          <a:p>
            <a:r>
              <a:rPr lang="en-US" dirty="0">
                <a:latin typeface="Arial" pitchFamily="-110" charset="0"/>
                <a:ea typeface="ＭＳ Ｐゴシック" pitchFamily="-110" charset="-128"/>
                <a:cs typeface="ＭＳ Ｐゴシック" pitchFamily="-110" charset="-128"/>
              </a:rPr>
              <a:t>For example, consider this query, which was introduced in Section 5.1 , on the</a:t>
            </a:r>
          </a:p>
          <a:p>
            <a:r>
              <a:rPr lang="en-US" dirty="0">
                <a:latin typeface="Arial" pitchFamily="-110" charset="0"/>
                <a:ea typeface="ＭＳ Ｐゴシック" pitchFamily="-110" charset="-128"/>
                <a:cs typeface="ＭＳ Ｐゴシック" pitchFamily="-110" charset="-128"/>
              </a:rPr>
              <a:t>database of Figure 5.3a :</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SELECT </a:t>
            </a:r>
            <a:r>
              <a:rPr lang="en-US" dirty="0" err="1">
                <a:latin typeface="Arial" pitchFamily="-110" charset="0"/>
                <a:ea typeface="ＭＳ Ｐゴシック" pitchFamily="-110" charset="-128"/>
                <a:cs typeface="ＭＳ Ｐゴシック" pitchFamily="-110" charset="-128"/>
              </a:rPr>
              <a:t>Ename</a:t>
            </a:r>
            <a:r>
              <a:rPr lang="en-US" dirty="0">
                <a:latin typeface="Arial" pitchFamily="-110" charset="0"/>
                <a:ea typeface="ＭＳ Ｐゴシック" pitchFamily="-110" charset="-128"/>
                <a:cs typeface="ＭＳ Ｐゴシック" pitchFamily="-110" charset="-128"/>
              </a:rPr>
              <a:t>, </a:t>
            </a:r>
            <a:r>
              <a:rPr lang="en-US" dirty="0" err="1">
                <a:latin typeface="Arial" pitchFamily="-110" charset="0"/>
                <a:ea typeface="ＭＳ Ｐゴシック" pitchFamily="-110" charset="-128"/>
                <a:cs typeface="ＭＳ Ｐゴシック" pitchFamily="-110" charset="-128"/>
              </a:rPr>
              <a:t>Eid</a:t>
            </a:r>
            <a:r>
              <a:rPr lang="en-US" dirty="0">
                <a:latin typeface="Arial" pitchFamily="-110" charset="0"/>
                <a:ea typeface="ＭＳ Ｐゴシック" pitchFamily="-110" charset="-128"/>
                <a:cs typeface="ＭＳ Ｐゴシック" pitchFamily="-110" charset="-128"/>
              </a:rPr>
              <a:t>, </a:t>
            </a:r>
            <a:r>
              <a:rPr lang="en-US" dirty="0" err="1">
                <a:latin typeface="Arial" pitchFamily="-110" charset="0"/>
                <a:ea typeface="ＭＳ Ｐゴシック" pitchFamily="-110" charset="-128"/>
                <a:cs typeface="ＭＳ Ｐゴシック" pitchFamily="-110" charset="-128"/>
              </a:rPr>
              <a:t>Ephone</a:t>
            </a:r>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FROM Employee</a:t>
            </a:r>
          </a:p>
          <a:p>
            <a:r>
              <a:rPr lang="en-US" dirty="0">
                <a:latin typeface="Arial" pitchFamily="-110" charset="0"/>
                <a:ea typeface="ＭＳ Ｐゴシック" pitchFamily="-110" charset="-128"/>
                <a:cs typeface="ＭＳ Ｐゴシック" pitchFamily="-110" charset="-128"/>
              </a:rPr>
              <a:t>WHERE Did  15</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Assume that the encryption key </a:t>
            </a:r>
            <a:r>
              <a:rPr lang="en-US" i="1" dirty="0" err="1">
                <a:latin typeface="Arial" pitchFamily="-110" charset="0"/>
                <a:ea typeface="ＭＳ Ｐゴシック" pitchFamily="-110" charset="-128"/>
                <a:cs typeface="ＭＳ Ｐゴシック" pitchFamily="-110" charset="-128"/>
              </a:rPr>
              <a:t>k</a:t>
            </a:r>
            <a:r>
              <a:rPr lang="en-US" i="1" dirty="0">
                <a:latin typeface="Arial" pitchFamily="-110" charset="0"/>
                <a:ea typeface="ＭＳ Ｐゴシック" pitchFamily="-110" charset="-128"/>
                <a:cs typeface="ＭＳ Ｐゴシック" pitchFamily="-110" charset="-128"/>
              </a:rPr>
              <a:t> is used and that the encrypted value of the</a:t>
            </a:r>
          </a:p>
          <a:p>
            <a:r>
              <a:rPr lang="en-US" dirty="0">
                <a:latin typeface="Arial" pitchFamily="-110" charset="0"/>
                <a:ea typeface="ＭＳ Ｐゴシック" pitchFamily="-110" charset="-128"/>
                <a:cs typeface="ＭＳ Ｐゴシック" pitchFamily="-110" charset="-128"/>
              </a:rPr>
              <a:t>department id 15 is E( </a:t>
            </a:r>
            <a:r>
              <a:rPr lang="en-US" i="1" dirty="0" err="1">
                <a:latin typeface="Arial" pitchFamily="-110" charset="0"/>
                <a:ea typeface="ＭＳ Ｐゴシック" pitchFamily="-110" charset="-128"/>
                <a:cs typeface="ＭＳ Ｐゴシック" pitchFamily="-110" charset="-128"/>
              </a:rPr>
              <a:t>k</a:t>
            </a:r>
            <a:r>
              <a:rPr lang="en-US" i="1" dirty="0">
                <a:latin typeface="Arial" pitchFamily="-110" charset="0"/>
                <a:ea typeface="ＭＳ Ｐゴシック" pitchFamily="-110" charset="-128"/>
                <a:cs typeface="ＭＳ Ｐゴシック" pitchFamily="-110" charset="-128"/>
              </a:rPr>
              <a:t> , 15)  1000110111001110. Then the query processor at the</a:t>
            </a:r>
          </a:p>
          <a:p>
            <a:r>
              <a:rPr lang="en-US" dirty="0">
                <a:latin typeface="Arial" pitchFamily="-110" charset="0"/>
                <a:ea typeface="ＭＳ Ｐゴシック" pitchFamily="-110" charset="-128"/>
                <a:cs typeface="ＭＳ Ｐゴシック" pitchFamily="-110" charset="-128"/>
              </a:rPr>
              <a:t>client could transform the preceding query into</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SELECT </a:t>
            </a:r>
            <a:r>
              <a:rPr lang="en-US" dirty="0" err="1">
                <a:latin typeface="Arial" pitchFamily="-110" charset="0"/>
                <a:ea typeface="ＭＳ Ｐゴシック" pitchFamily="-110" charset="-128"/>
                <a:cs typeface="ＭＳ Ｐゴシック" pitchFamily="-110" charset="-128"/>
              </a:rPr>
              <a:t>Ename</a:t>
            </a:r>
            <a:r>
              <a:rPr lang="en-US" dirty="0">
                <a:latin typeface="Arial" pitchFamily="-110" charset="0"/>
                <a:ea typeface="ＭＳ Ｐゴシック" pitchFamily="-110" charset="-128"/>
                <a:cs typeface="ＭＳ Ｐゴシック" pitchFamily="-110" charset="-128"/>
              </a:rPr>
              <a:t>, </a:t>
            </a:r>
            <a:r>
              <a:rPr lang="en-US" dirty="0" err="1">
                <a:latin typeface="Arial" pitchFamily="-110" charset="0"/>
                <a:ea typeface="ＭＳ Ｐゴシック" pitchFamily="-110" charset="-128"/>
                <a:cs typeface="ＭＳ Ｐゴシック" pitchFamily="-110" charset="-128"/>
              </a:rPr>
              <a:t>Eid</a:t>
            </a:r>
            <a:r>
              <a:rPr lang="en-US" dirty="0">
                <a:latin typeface="Arial" pitchFamily="-110" charset="0"/>
                <a:ea typeface="ＭＳ Ｐゴシック" pitchFamily="-110" charset="-128"/>
                <a:cs typeface="ＭＳ Ｐゴシック" pitchFamily="-110" charset="-128"/>
              </a:rPr>
              <a:t>, </a:t>
            </a:r>
            <a:r>
              <a:rPr lang="en-US" dirty="0" err="1">
                <a:latin typeface="Arial" pitchFamily="-110" charset="0"/>
                <a:ea typeface="ＭＳ Ｐゴシック" pitchFamily="-110" charset="-128"/>
                <a:cs typeface="ＭＳ Ｐゴシック" pitchFamily="-110" charset="-128"/>
              </a:rPr>
              <a:t>Ephone</a:t>
            </a:r>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FROM Employee</a:t>
            </a:r>
          </a:p>
          <a:p>
            <a:r>
              <a:rPr lang="en-US" dirty="0">
                <a:latin typeface="Arial" pitchFamily="-110" charset="0"/>
                <a:ea typeface="ＭＳ Ｐゴシック" pitchFamily="-110" charset="-128"/>
                <a:cs typeface="ＭＳ Ｐゴシック" pitchFamily="-110" charset="-128"/>
              </a:rPr>
              <a:t>WHERE Did  1000110111001110</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This method is certainly straightforward but, as was mentioned, lacks</a:t>
            </a:r>
          </a:p>
          <a:p>
            <a:r>
              <a:rPr lang="en-US" dirty="0">
                <a:latin typeface="Arial" pitchFamily="-110" charset="0"/>
                <a:ea typeface="ＭＳ Ｐゴシック" pitchFamily="-110" charset="-128"/>
                <a:cs typeface="ＭＳ Ｐゴシック" pitchFamily="-110" charset="-128"/>
              </a:rPr>
              <a:t>flexibility. For example, suppose the Employee table contains a salary attribute</a:t>
            </a:r>
          </a:p>
          <a:p>
            <a:r>
              <a:rPr lang="en-US" dirty="0">
                <a:latin typeface="Arial" pitchFamily="-110" charset="0"/>
                <a:ea typeface="ＭＳ Ｐゴシック" pitchFamily="-110" charset="-128"/>
                <a:cs typeface="ＭＳ Ｐゴシック" pitchFamily="-110" charset="-128"/>
              </a:rPr>
              <a:t>and the user wishes to retrieve all records for salaries less than $70K. There is</a:t>
            </a:r>
          </a:p>
          <a:p>
            <a:r>
              <a:rPr lang="en-US" dirty="0">
                <a:latin typeface="Arial" pitchFamily="-110" charset="0"/>
                <a:ea typeface="ＭＳ Ｐゴシック" pitchFamily="-110" charset="-128"/>
                <a:cs typeface="ＭＳ Ｐゴシック" pitchFamily="-110" charset="-128"/>
              </a:rPr>
              <a:t>no obvious way to do this, because the attribute value for salary in each record is</a:t>
            </a:r>
          </a:p>
          <a:p>
            <a:r>
              <a:rPr lang="en-US" dirty="0">
                <a:latin typeface="Arial" pitchFamily="-110" charset="0"/>
                <a:ea typeface="ＭＳ Ｐゴシック" pitchFamily="-110" charset="-128"/>
                <a:cs typeface="ＭＳ Ｐゴシック" pitchFamily="-110" charset="-128"/>
              </a:rPr>
              <a:t>encrypted. The set of encrypted values do not preserve the ordering of values in</a:t>
            </a:r>
          </a:p>
          <a:p>
            <a:r>
              <a:rPr lang="en-US" dirty="0">
                <a:latin typeface="Arial" pitchFamily="-110" charset="0"/>
                <a:ea typeface="ＭＳ Ｐゴシック" pitchFamily="-110" charset="-128"/>
                <a:cs typeface="ＭＳ Ｐゴシック" pitchFamily="-110" charset="-128"/>
              </a:rPr>
              <a:t>the original attribute.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To provide more flexibility, the following approach is taken. Each record</a:t>
            </a:r>
          </a:p>
          <a:p>
            <a:r>
              <a:rPr lang="en-US" dirty="0">
                <a:latin typeface="Arial" pitchFamily="-110" charset="0"/>
                <a:ea typeface="ＭＳ Ｐゴシック" pitchFamily="-110" charset="-128"/>
                <a:cs typeface="ＭＳ Ｐゴシック" pitchFamily="-110" charset="-128"/>
              </a:rPr>
              <a:t>(row) of a table in the database is encrypted as a block. Referring to the abstract</a:t>
            </a:r>
          </a:p>
          <a:p>
            <a:r>
              <a:rPr lang="en-US" dirty="0">
                <a:latin typeface="Arial" pitchFamily="-110" charset="0"/>
                <a:ea typeface="ＭＳ Ｐゴシック" pitchFamily="-110" charset="-128"/>
                <a:cs typeface="ＭＳ Ｐゴシック" pitchFamily="-110" charset="-128"/>
              </a:rPr>
              <a:t>model of a relational database in Figure 5.7 , each row </a:t>
            </a:r>
            <a:r>
              <a:rPr lang="en-US" i="1" dirty="0" err="1">
                <a:latin typeface="Arial" pitchFamily="-110" charset="0"/>
                <a:ea typeface="ＭＳ Ｐゴシック" pitchFamily="-110" charset="-128"/>
                <a:cs typeface="ＭＳ Ｐゴシック" pitchFamily="-110" charset="-128"/>
              </a:rPr>
              <a:t>Ri</a:t>
            </a:r>
            <a:r>
              <a:rPr lang="en-US" i="1" dirty="0">
                <a:latin typeface="Arial" pitchFamily="-110" charset="0"/>
                <a:ea typeface="ＭＳ Ｐゴシック" pitchFamily="-110" charset="-128"/>
                <a:cs typeface="ＭＳ Ｐゴシック" pitchFamily="-110" charset="-128"/>
              </a:rPr>
              <a:t> is treated as a contiguous</a:t>
            </a:r>
          </a:p>
          <a:p>
            <a:r>
              <a:rPr lang="en-US" dirty="0">
                <a:latin typeface="Arial" pitchFamily="-110" charset="0"/>
                <a:ea typeface="ＭＳ Ｐゴシック" pitchFamily="-110" charset="-128"/>
                <a:cs typeface="ＭＳ Ｐゴシック" pitchFamily="-110" charset="-128"/>
              </a:rPr>
              <a:t>block </a:t>
            </a:r>
            <a:r>
              <a:rPr lang="en-US" i="1" dirty="0">
                <a:latin typeface="Arial" pitchFamily="-110" charset="0"/>
                <a:ea typeface="ＭＳ Ｐゴシック" pitchFamily="-110" charset="-128"/>
                <a:cs typeface="ＭＳ Ｐゴシック" pitchFamily="-110" charset="-128"/>
              </a:rPr>
              <a:t>Bi  ( xi1 || xi2 ||… || </a:t>
            </a:r>
            <a:r>
              <a:rPr lang="en-US" i="1" dirty="0" err="1">
                <a:latin typeface="Arial" pitchFamily="-110" charset="0"/>
                <a:ea typeface="ＭＳ Ｐゴシック" pitchFamily="-110" charset="-128"/>
                <a:cs typeface="ＭＳ Ｐゴシック" pitchFamily="-110" charset="-128"/>
              </a:rPr>
              <a:t>xiM</a:t>
            </a:r>
            <a:r>
              <a:rPr lang="en-US" i="1" dirty="0">
                <a:latin typeface="Arial" pitchFamily="-110" charset="0"/>
                <a:ea typeface="ＭＳ Ｐゴシック" pitchFamily="-110" charset="-128"/>
                <a:cs typeface="ＭＳ Ｐゴシック" pitchFamily="-110" charset="-128"/>
              </a:rPr>
              <a:t> ). Thus, each attribute value in </a:t>
            </a:r>
            <a:r>
              <a:rPr lang="en-US" i="1" dirty="0" err="1">
                <a:latin typeface="Arial" pitchFamily="-110" charset="0"/>
                <a:ea typeface="ＭＳ Ｐゴシック" pitchFamily="-110" charset="-128"/>
                <a:cs typeface="ＭＳ Ｐゴシック" pitchFamily="-110" charset="-128"/>
              </a:rPr>
              <a:t>Ri</a:t>
            </a:r>
            <a:r>
              <a:rPr lang="en-US" i="1" dirty="0">
                <a:latin typeface="Arial" pitchFamily="-110" charset="0"/>
                <a:ea typeface="ＭＳ Ｐゴシック" pitchFamily="-110" charset="-128"/>
                <a:cs typeface="ＭＳ Ｐゴシック" pitchFamily="-110" charset="-128"/>
              </a:rPr>
              <a:t> , regardless of whether</a:t>
            </a:r>
          </a:p>
          <a:p>
            <a:r>
              <a:rPr lang="en-US" dirty="0">
                <a:latin typeface="Arial" pitchFamily="-110" charset="0"/>
                <a:ea typeface="ＭＳ Ｐゴシック" pitchFamily="-110" charset="-128"/>
                <a:cs typeface="ＭＳ Ｐゴシック" pitchFamily="-110" charset="-128"/>
              </a:rPr>
              <a:t>it is text or numeric, is treated as a sequence of bits, and all of the attribute values</a:t>
            </a:r>
          </a:p>
          <a:p>
            <a:r>
              <a:rPr lang="en-US" dirty="0">
                <a:latin typeface="Arial" pitchFamily="-110" charset="0"/>
                <a:ea typeface="ＭＳ Ｐゴシック" pitchFamily="-110" charset="-128"/>
                <a:cs typeface="ＭＳ Ｐゴシック" pitchFamily="-110" charset="-128"/>
              </a:rPr>
              <a:t>for that row are concatenated together to form a single binary block. The entire row</a:t>
            </a:r>
          </a:p>
          <a:p>
            <a:r>
              <a:rPr lang="en-US" dirty="0">
                <a:latin typeface="Arial" pitchFamily="-110" charset="0"/>
                <a:ea typeface="ＭＳ Ｐゴシック" pitchFamily="-110" charset="-128"/>
                <a:cs typeface="ＭＳ Ｐゴシック" pitchFamily="-110" charset="-128"/>
              </a:rPr>
              <a:t>is encrypted, expressed as E( </a:t>
            </a:r>
            <a:r>
              <a:rPr lang="en-US" i="1" dirty="0" err="1">
                <a:latin typeface="Arial" pitchFamily="-110" charset="0"/>
                <a:ea typeface="ＭＳ Ｐゴシック" pitchFamily="-110" charset="-128"/>
                <a:cs typeface="ＭＳ Ｐゴシック" pitchFamily="-110" charset="-128"/>
              </a:rPr>
              <a:t>k</a:t>
            </a:r>
            <a:r>
              <a:rPr lang="en-US" i="1" dirty="0">
                <a:latin typeface="Arial" pitchFamily="-110" charset="0"/>
                <a:ea typeface="ＭＳ Ｐゴシック" pitchFamily="-110" charset="-128"/>
                <a:cs typeface="ＭＳ Ｐゴシック" pitchFamily="-110" charset="-128"/>
              </a:rPr>
              <a:t> , Bi )  E( </a:t>
            </a:r>
            <a:r>
              <a:rPr lang="en-US" i="1" dirty="0" err="1">
                <a:latin typeface="Arial" pitchFamily="-110" charset="0"/>
                <a:ea typeface="ＭＳ Ｐゴシック" pitchFamily="-110" charset="-128"/>
                <a:cs typeface="ＭＳ Ｐゴシック" pitchFamily="-110" charset="-128"/>
              </a:rPr>
              <a:t>k</a:t>
            </a:r>
            <a:r>
              <a:rPr lang="en-US" i="1" dirty="0">
                <a:latin typeface="Arial" pitchFamily="-110" charset="0"/>
                <a:ea typeface="ＭＳ Ｐゴシック" pitchFamily="-110" charset="-128"/>
                <a:cs typeface="ＭＳ Ｐゴシック" pitchFamily="-110" charset="-128"/>
              </a:rPr>
              <a:t> , ( xi1 || xi2 || … || </a:t>
            </a:r>
            <a:r>
              <a:rPr lang="en-US" i="1" dirty="0" err="1">
                <a:latin typeface="Arial" pitchFamily="-110" charset="0"/>
                <a:ea typeface="ＭＳ Ｐゴシック" pitchFamily="-110" charset="-128"/>
                <a:cs typeface="ＭＳ Ｐゴシック" pitchFamily="-110" charset="-128"/>
              </a:rPr>
              <a:t>xiM</a:t>
            </a:r>
            <a:r>
              <a:rPr lang="en-US" i="1" dirty="0">
                <a:latin typeface="Arial" pitchFamily="-110" charset="0"/>
                <a:ea typeface="ＭＳ Ｐゴシック" pitchFamily="-110" charset="-128"/>
                <a:cs typeface="ＭＳ Ｐゴシック" pitchFamily="-110" charset="-128"/>
              </a:rPr>
              <a:t> )). To assist in data</a:t>
            </a:r>
          </a:p>
          <a:p>
            <a:r>
              <a:rPr lang="en-US" dirty="0">
                <a:latin typeface="Arial" pitchFamily="-110" charset="0"/>
                <a:ea typeface="ＭＳ Ｐゴシック" pitchFamily="-110" charset="-128"/>
                <a:cs typeface="ＭＳ Ｐゴシック" pitchFamily="-110" charset="-128"/>
              </a:rPr>
              <a:t>retrieval, attribute indexes are associated with each table. For some or all of the</a:t>
            </a:r>
          </a:p>
          <a:p>
            <a:r>
              <a:rPr lang="en-US" dirty="0">
                <a:latin typeface="Arial" pitchFamily="-110" charset="0"/>
                <a:ea typeface="ＭＳ Ｐゴシック" pitchFamily="-110" charset="-128"/>
                <a:cs typeface="ＭＳ Ｐゴシック" pitchFamily="-110" charset="-128"/>
              </a:rPr>
              <a:t>attributes an index value is created. For each row </a:t>
            </a:r>
            <a:r>
              <a:rPr lang="en-US" i="1" dirty="0" err="1">
                <a:latin typeface="Arial" pitchFamily="-110" charset="0"/>
                <a:ea typeface="ＭＳ Ｐゴシック" pitchFamily="-110" charset="-128"/>
                <a:cs typeface="ＭＳ Ｐゴシック" pitchFamily="-110" charset="-128"/>
              </a:rPr>
              <a:t>Ri</a:t>
            </a:r>
            <a:r>
              <a:rPr lang="en-US" i="1" dirty="0">
                <a:latin typeface="Arial" pitchFamily="-110" charset="0"/>
                <a:ea typeface="ＭＳ Ｐゴシック" pitchFamily="-110" charset="-128"/>
                <a:cs typeface="ＭＳ Ｐゴシック" pitchFamily="-110" charset="-128"/>
              </a:rPr>
              <a:t> of the unencrypted database,</a:t>
            </a:r>
          </a:p>
          <a:p>
            <a:r>
              <a:rPr lang="en-US" dirty="0">
                <a:latin typeface="Arial" pitchFamily="-110" charset="0"/>
                <a:ea typeface="ＭＳ Ｐゴシック" pitchFamily="-110" charset="-128"/>
                <a:cs typeface="ＭＳ Ｐゴシック" pitchFamily="-110" charset="-128"/>
              </a:rPr>
              <a:t>the mapping is as follows ( Figure 5.11 ):</a:t>
            </a:r>
          </a:p>
          <a:p>
            <a:r>
              <a:rPr lang="en-US"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xi1 , xi2 , … , </a:t>
            </a:r>
            <a:r>
              <a:rPr lang="en-US" i="1" dirty="0" err="1">
                <a:latin typeface="Arial" pitchFamily="-110" charset="0"/>
                <a:ea typeface="ＭＳ Ｐゴシック" pitchFamily="-110" charset="-128"/>
                <a:cs typeface="ＭＳ Ｐゴシック" pitchFamily="-110" charset="-128"/>
              </a:rPr>
              <a:t>xiM</a:t>
            </a:r>
            <a:r>
              <a:rPr lang="en-US" i="1" dirty="0">
                <a:latin typeface="Arial" pitchFamily="-110" charset="0"/>
                <a:ea typeface="ＭＳ Ｐゴシック" pitchFamily="-110" charset="-128"/>
                <a:cs typeface="ＭＳ Ｐゴシック" pitchFamily="-110" charset="-128"/>
              </a:rPr>
              <a:t> ) S [E( </a:t>
            </a:r>
            <a:r>
              <a:rPr lang="en-US" i="1" dirty="0" err="1">
                <a:latin typeface="Arial" pitchFamily="-110" charset="0"/>
                <a:ea typeface="ＭＳ Ｐゴシック" pitchFamily="-110" charset="-128"/>
                <a:cs typeface="ＭＳ Ｐゴシック" pitchFamily="-110" charset="-128"/>
              </a:rPr>
              <a:t>k</a:t>
            </a:r>
            <a:r>
              <a:rPr lang="en-US" i="1" dirty="0">
                <a:latin typeface="Arial" pitchFamily="-110" charset="0"/>
                <a:ea typeface="ＭＳ Ｐゴシック" pitchFamily="-110" charset="-128"/>
                <a:cs typeface="ＭＳ Ｐゴシック" pitchFamily="-110" charset="-128"/>
              </a:rPr>
              <a:t> , Bi ), Ii1 , Ii2 , … , </a:t>
            </a:r>
            <a:r>
              <a:rPr lang="en-US" i="1" dirty="0" err="1">
                <a:latin typeface="Arial" pitchFamily="-110" charset="0"/>
                <a:ea typeface="ＭＳ Ｐゴシック" pitchFamily="-110" charset="-128"/>
                <a:cs typeface="ＭＳ Ｐゴシック" pitchFamily="-110" charset="-128"/>
              </a:rPr>
              <a:t>IiM</a:t>
            </a:r>
            <a:r>
              <a:rPr lang="en-US" i="1" dirty="0">
                <a:latin typeface="Arial" pitchFamily="-110" charset="0"/>
                <a:ea typeface="ＭＳ Ｐゴシック" pitchFamily="-110" charset="-128"/>
                <a:cs typeface="ＭＳ Ｐゴシック" pitchFamily="-110" charset="-128"/>
              </a:rPr>
              <a:t> ]</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For each row in the original database, there is one row in the encrypted</a:t>
            </a:r>
          </a:p>
          <a:p>
            <a:r>
              <a:rPr lang="en-US" dirty="0">
                <a:latin typeface="Arial" pitchFamily="-110" charset="0"/>
                <a:ea typeface="ＭＳ Ｐゴシック" pitchFamily="-110" charset="-128"/>
                <a:cs typeface="ＭＳ Ｐゴシック" pitchFamily="-110" charset="-128"/>
              </a:rPr>
              <a:t>database. The index values are provided to assist in data retrieval. We can proceed</a:t>
            </a:r>
          </a:p>
          <a:p>
            <a:r>
              <a:rPr lang="en-US" dirty="0">
                <a:latin typeface="Arial" pitchFamily="-110" charset="0"/>
                <a:ea typeface="ＭＳ Ｐゴシック" pitchFamily="-110" charset="-128"/>
                <a:cs typeface="ＭＳ Ｐゴシック" pitchFamily="-110" charset="-128"/>
              </a:rPr>
              <a:t>as follows. For any attribute, the range of attribute values is divided into a set of</a:t>
            </a:r>
          </a:p>
          <a:p>
            <a:r>
              <a:rPr lang="en-US" dirty="0">
                <a:latin typeface="Arial" pitchFamily="-110" charset="0"/>
                <a:ea typeface="ＭＳ Ｐゴシック" pitchFamily="-110" charset="-128"/>
                <a:cs typeface="ＭＳ Ｐゴシック" pitchFamily="-110" charset="-128"/>
              </a:rPr>
              <a:t>non-overlapping partitions that encompass all possible values, and an index value is</a:t>
            </a:r>
          </a:p>
          <a:p>
            <a:r>
              <a:rPr lang="en-US" dirty="0">
                <a:latin typeface="Arial" pitchFamily="-110" charset="0"/>
                <a:ea typeface="ＭＳ Ｐゴシック" pitchFamily="-110" charset="-128"/>
                <a:cs typeface="ＭＳ Ｐゴシック" pitchFamily="-110" charset="-128"/>
              </a:rPr>
              <a:t>assigned to each partition.</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37</a:t>
            </a:fld>
            <a:endParaRPr lang="en-AU"/>
          </a:p>
        </p:txBody>
      </p:sp>
    </p:spTree>
    <p:extLst>
      <p:ext uri="{BB962C8B-B14F-4D97-AF65-F5344CB8AC3E}">
        <p14:creationId xmlns:p14="http://schemas.microsoft.com/office/powerpoint/2010/main" val="809620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9F4F70A3-6E9A-A14C-9E09-ADCE0B3A8AB5}" type="slidenum">
              <a:rPr lang="en-AU">
                <a:latin typeface="Arial" pitchFamily="-109" charset="0"/>
              </a:rPr>
              <a:pPr/>
              <a:t>38</a:t>
            </a:fld>
            <a:endParaRPr lang="en-AU">
              <a:latin typeface="Arial" pitchFamily="-109" charset="0"/>
            </a:endParaRPr>
          </a:p>
        </p:txBody>
      </p:sp>
      <p:sp>
        <p:nvSpPr>
          <p:cNvPr id="69635" name="Rectangle 4"/>
          <p:cNvSpPr>
            <a:spLocks noGrp="1" noRot="1" noChangeAspect="1" noChangeArrowheads="1" noTextEdit="1"/>
          </p:cNvSpPr>
          <p:nvPr>
            <p:ph type="sldImg"/>
          </p:nvPr>
        </p:nvSpPr>
        <p:spPr>
          <a:ln/>
        </p:spPr>
      </p:sp>
      <p:sp>
        <p:nvSpPr>
          <p:cNvPr id="69636" name="Rectangle 5"/>
          <p:cNvSpPr>
            <a:spLocks noGrp="1" noChangeArrowheads="1"/>
          </p:cNvSpPr>
          <p:nvPr>
            <p:ph type="body" idx="1"/>
          </p:nvPr>
        </p:nvSpPr>
        <p:spPr>
          <a:noFill/>
          <a:ln/>
        </p:spPr>
        <p:txBody>
          <a:bodyPr/>
          <a:lstStyle/>
          <a:p>
            <a:pPr eaLnBrk="1" hangingPunct="1"/>
            <a:r>
              <a:rPr lang="en-US" dirty="0">
                <a:latin typeface="Times New Roman" pitchFamily="-109" charset="0"/>
                <a:ea typeface="ＭＳ Ｐゴシック" pitchFamily="-109" charset="-128"/>
                <a:cs typeface="ＭＳ Ｐゴシック" pitchFamily="-109" charset="-128"/>
              </a:rPr>
              <a:t>Chapter</a:t>
            </a:r>
            <a:r>
              <a:rPr lang="en-US" dirty="0" smtClean="0">
                <a:latin typeface="Times New Roman" pitchFamily="-109" charset="0"/>
                <a:ea typeface="ＭＳ Ｐゴシック" pitchFamily="-109" charset="-128"/>
                <a:cs typeface="ＭＳ Ｐゴシック" pitchFamily="-109" charset="-128"/>
              </a:rPr>
              <a:t> 5 </a:t>
            </a:r>
            <a:r>
              <a:rPr lang="en-US" dirty="0">
                <a:latin typeface="Times New Roman" pitchFamily="-109" charset="0"/>
                <a:ea typeface="ＭＳ Ｐゴシック" pitchFamily="-109" charset="-128"/>
                <a:cs typeface="ＭＳ Ｐゴシック" pitchFamily="-109" charset="-128"/>
              </a:rPr>
              <a:t>summary.</a:t>
            </a:r>
          </a:p>
        </p:txBody>
      </p:sp>
    </p:spTree>
    <p:extLst>
      <p:ext uri="{BB962C8B-B14F-4D97-AF65-F5344CB8AC3E}">
        <p14:creationId xmlns:p14="http://schemas.microsoft.com/office/powerpoint/2010/main" val="268559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4</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smtClean="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smtClean="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smtClean="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smtClean="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smtClean="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smtClean="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smtClean="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smtClean="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smtClean="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smtClean="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smtClean="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smtClean="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smtClean="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smtClean="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smtClean="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smtClean="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smtClean="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smtClean="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smtClean="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smtClean="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smtClean="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smtClean="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smtClean="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smtClean="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smtClean="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smtClean="0">
                <a:latin typeface="Arial" pitchFamily="-109" charset="0"/>
                <a:ea typeface="ＭＳ Ｐゴシック" pitchFamily="-109" charset="-128"/>
                <a:cs typeface="ＭＳ Ｐゴシック" pitchFamily="-109" charset="-128"/>
              </a:rPr>
              <a:t>payment received, all displayed on one screen.</a:t>
            </a:r>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2425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5</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smtClean="0">
                <a:latin typeface="Arial" pitchFamily="-109" charset="0"/>
                <a:ea typeface="ＭＳ Ｐゴシック" pitchFamily="-109" charset="-128"/>
                <a:cs typeface="ＭＳ Ｐゴシック" pitchFamily="-109" charset="-128"/>
              </a:rPr>
              <a:t>In relational database parlance, the basic building block is a </a:t>
            </a:r>
            <a:r>
              <a:rPr lang="en-US" b="1" dirty="0" smtClean="0">
                <a:latin typeface="Arial" pitchFamily="-109" charset="0"/>
                <a:ea typeface="ＭＳ Ｐゴシック" pitchFamily="-109" charset="-128"/>
                <a:cs typeface="ＭＳ Ｐゴシック" pitchFamily="-109" charset="-128"/>
              </a:rPr>
              <a:t>relation , which is a</a:t>
            </a:r>
          </a:p>
          <a:p>
            <a:pPr eaLnBrk="1" hangingPunct="1"/>
            <a:r>
              <a:rPr lang="en-US" dirty="0" smtClean="0">
                <a:latin typeface="Arial" pitchFamily="-109" charset="0"/>
                <a:ea typeface="ＭＳ Ｐゴシック" pitchFamily="-109" charset="-128"/>
                <a:cs typeface="ＭＳ Ｐゴシック" pitchFamily="-109" charset="-128"/>
              </a:rPr>
              <a:t>flat table. Rows are referred to as </a:t>
            </a:r>
            <a:r>
              <a:rPr lang="en-US" b="1" dirty="0" smtClean="0">
                <a:latin typeface="Arial" pitchFamily="-109" charset="0"/>
                <a:ea typeface="ＭＳ Ｐゴシック" pitchFamily="-109" charset="-128"/>
                <a:cs typeface="ＭＳ Ｐゴシック" pitchFamily="-109" charset="-128"/>
              </a:rPr>
              <a:t>tuples , and columns are referred to as attributes</a:t>
            </a:r>
          </a:p>
          <a:p>
            <a:pPr eaLnBrk="1" hangingPunct="1"/>
            <a:endParaRPr lang="en-US" b="1"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A </a:t>
            </a:r>
            <a:r>
              <a:rPr lang="en-US" b="1" dirty="0" smtClean="0">
                <a:latin typeface="Arial" pitchFamily="-109" charset="0"/>
                <a:ea typeface="ＭＳ Ｐゴシック" pitchFamily="-109" charset="-128"/>
                <a:cs typeface="ＭＳ Ｐゴシック" pitchFamily="-109" charset="-128"/>
              </a:rPr>
              <a:t>primary key is defined to be a portion of a row used to uniquely</a:t>
            </a:r>
          </a:p>
          <a:p>
            <a:pPr eaLnBrk="1" hangingPunct="1"/>
            <a:r>
              <a:rPr lang="en-US" dirty="0" smtClean="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dirty="0" smtClean="0">
                <a:latin typeface="Arial" pitchFamily="-109" charset="0"/>
                <a:ea typeface="ＭＳ Ｐゴシック" pitchFamily="-109" charset="-128"/>
                <a:cs typeface="ＭＳ Ｐゴシック" pitchFamily="-109" charset="-128"/>
              </a:rPr>
              <a:t>In the example of Figure 5.2 , a single attribute, </a:t>
            </a:r>
            <a:r>
              <a:rPr lang="en-US" dirty="0" err="1" smtClean="0">
                <a:latin typeface="Arial" pitchFamily="-109" charset="0"/>
                <a:ea typeface="ＭＳ Ｐゴシック" pitchFamily="-109" charset="-128"/>
                <a:cs typeface="ＭＳ Ｐゴシック" pitchFamily="-109" charset="-128"/>
              </a:rPr>
              <a:t>PhoneNumber</a:t>
            </a:r>
            <a:r>
              <a:rPr lang="en-US" dirty="0" smtClean="0">
                <a:latin typeface="Arial" pitchFamily="-109" charset="0"/>
                <a:ea typeface="ＭＳ Ｐゴシック" pitchFamily="-109" charset="-128"/>
                <a:cs typeface="ＭＳ Ｐゴシック" pitchFamily="-109" charset="-128"/>
              </a:rPr>
              <a:t>, is sufficient to</a:t>
            </a:r>
          </a:p>
          <a:p>
            <a:pPr eaLnBrk="1" hangingPunct="1"/>
            <a:r>
              <a:rPr lang="en-US" dirty="0" smtClean="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dirty="0" smtClean="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dirty="0" smtClean="0">
                <a:latin typeface="Arial" pitchFamily="-109" charset="0"/>
                <a:ea typeface="ＭＳ Ｐゴシック" pitchFamily="-109" charset="-128"/>
                <a:cs typeface="ＭＳ Ｐゴシック" pitchFamily="-109" charset="-128"/>
              </a:rPr>
              <a:t>referred to as a </a:t>
            </a:r>
            <a:r>
              <a:rPr lang="en-US" b="1" dirty="0" smtClean="0">
                <a:latin typeface="Arial" pitchFamily="-109" charset="0"/>
                <a:ea typeface="ＭＳ Ｐゴシック" pitchFamily="-109" charset="-128"/>
                <a:cs typeface="ＭＳ Ｐゴシック" pitchFamily="-109" charset="-128"/>
              </a:rPr>
              <a:t>foreign key . Whereas the value of a primary key must be unique</a:t>
            </a:r>
          </a:p>
          <a:p>
            <a:pPr eaLnBrk="1" hangingPunct="1"/>
            <a:r>
              <a:rPr lang="en-US" dirty="0" smtClean="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dirty="0" smtClean="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dirty="0" smtClean="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A </a:t>
            </a:r>
            <a:r>
              <a:rPr lang="en-US" b="1" dirty="0" smtClean="0">
                <a:latin typeface="Arial" pitchFamily="-109" charset="0"/>
                <a:ea typeface="ＭＳ Ｐゴシック" pitchFamily="-109" charset="-128"/>
                <a:cs typeface="ＭＳ Ｐゴシック" pitchFamily="-109" charset="-128"/>
              </a:rPr>
              <a:t>view is a virtual table. In essence, a view is the result of a query that returns</a:t>
            </a:r>
          </a:p>
          <a:p>
            <a:pPr eaLnBrk="1" hangingPunct="1"/>
            <a:r>
              <a:rPr lang="en-US" dirty="0" smtClean="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dirty="0" smtClean="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5368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 abstract model of a relational database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table is shown as Figure 5.3. There are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individuals, or entities, in the table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attributes. Each attribute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smtClean="0">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has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smtClean="0">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possible values, with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x</a:t>
            </a:r>
            <a:r>
              <a:rPr lang="en-US" sz="1200" b="0" i="1" u="none" strike="noStrike" kern="1200" baseline="-25000" dirty="0" err="1" smtClean="0">
                <a:solidFill>
                  <a:schemeClr val="tx1"/>
                </a:solidFill>
                <a:latin typeface="Arial" pitchFamily="-110" charset="0"/>
                <a:ea typeface="ＭＳ Ｐゴシック" pitchFamily="-110" charset="-128"/>
                <a:cs typeface="ＭＳ Ｐゴシック" pitchFamily="-110" charset="-128"/>
              </a:rPr>
              <a:t>ij</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denoting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value of attribute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j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for entity </a:t>
            </a:r>
            <a:r>
              <a:rPr lang="en-US" sz="1200" b="0" i="1" u="none" strike="noStrike" kern="1200" baseline="0" dirty="0" err="1" smtClean="0">
                <a:solidFill>
                  <a:schemeClr val="tx1"/>
                </a:solidFill>
                <a:latin typeface="Arial" pitchFamily="-110" charset="0"/>
                <a:ea typeface="ＭＳ Ｐゴシック" pitchFamily="-110" charset="-128"/>
                <a:cs typeface="ＭＳ Ｐゴシック" pitchFamily="-110" charset="-128"/>
              </a:rPr>
              <a:t>i</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6</a:t>
            </a:fld>
            <a:endParaRPr lang="en-AU"/>
          </a:p>
        </p:txBody>
      </p:sp>
    </p:spTree>
    <p:extLst>
      <p:ext uri="{BB962C8B-B14F-4D97-AF65-F5344CB8AC3E}">
        <p14:creationId xmlns:p14="http://schemas.microsoft.com/office/powerpoint/2010/main" val="99031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7</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smtClean="0">
                <a:latin typeface="Arial" pitchFamily="-109" charset="0"/>
                <a:ea typeface="ＭＳ Ｐゴシック" pitchFamily="-109" charset="-128"/>
                <a:cs typeface="ＭＳ Ｐゴシック" pitchFamily="-109" charset="-128"/>
              </a:rPr>
              <a:t>Figure 5.2 shows</a:t>
            </a:r>
          </a:p>
          <a:p>
            <a:pPr eaLnBrk="1" hangingPunct="1"/>
            <a:r>
              <a:rPr lang="en-US" smtClean="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smtClean="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smtClean="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smtClean="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smtClean="0">
                <a:latin typeface="Arial" pitchFamily="-109" charset="0"/>
                <a:ea typeface="ＭＳ Ｐゴシック" pitchFamily="-109" charset="-128"/>
                <a:cs typeface="ＭＳ Ｐゴシック" pitchFamily="-109" charset="-128"/>
              </a:rPr>
              <a:t>column for the primary key and other columns for other information.</a:t>
            </a:r>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595945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8</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smtClean="0">
                <a:latin typeface="Arial" pitchFamily="-109" charset="0"/>
                <a:ea typeface="ＭＳ Ｐゴシック" pitchFamily="-109" charset="-128"/>
                <a:cs typeface="ＭＳ Ｐゴシック" pitchFamily="-109" charset="-128"/>
              </a:rPr>
              <a:t>Figure 5.3b is a view that</a:t>
            </a:r>
          </a:p>
          <a:p>
            <a:pPr eaLnBrk="1" hangingPunct="1"/>
            <a:r>
              <a:rPr lang="en-US" smtClean="0">
                <a:latin typeface="Arial" pitchFamily="-109" charset="0"/>
                <a:ea typeface="ＭＳ Ｐゴシック" pitchFamily="-109" charset="-128"/>
                <a:cs typeface="ＭＳ Ｐゴシック" pitchFamily="-109" charset="-128"/>
              </a:rPr>
              <a:t>includes the employee name, ID, and phone number from the Employee table and</a:t>
            </a:r>
          </a:p>
          <a:p>
            <a:pPr eaLnBrk="1" hangingPunct="1"/>
            <a:r>
              <a:rPr lang="en-US" smtClean="0">
                <a:latin typeface="Arial" pitchFamily="-109" charset="0"/>
                <a:ea typeface="ＭＳ Ｐゴシック" pitchFamily="-109" charset="-128"/>
                <a:cs typeface="ＭＳ Ｐゴシック" pitchFamily="-109" charset="-128"/>
              </a:rPr>
              <a:t>the corresponding department name from the Department table. The linkage is the</a:t>
            </a:r>
          </a:p>
          <a:p>
            <a:pPr eaLnBrk="1" hangingPunct="1"/>
            <a:r>
              <a:rPr lang="en-US" i="1" smtClean="0">
                <a:latin typeface="Arial" pitchFamily="-109" charset="0"/>
                <a:ea typeface="ＭＳ Ｐゴシック" pitchFamily="-109" charset="-128"/>
                <a:cs typeface="ＭＳ Ｐゴシック" pitchFamily="-109" charset="-128"/>
              </a:rPr>
              <a:t>Did , so that the view table includes data from each row of the Employee table, with</a:t>
            </a:r>
          </a:p>
          <a:p>
            <a:pPr eaLnBrk="1" hangingPunct="1"/>
            <a:r>
              <a:rPr lang="en-US" smtClean="0">
                <a:latin typeface="Arial" pitchFamily="-109" charset="0"/>
                <a:ea typeface="ＭＳ Ｐゴシック" pitchFamily="-109" charset="-128"/>
                <a:cs typeface="ＭＳ Ｐゴシック" pitchFamily="-109" charset="-128"/>
              </a:rPr>
              <a:t>additional data from the Department table. It is also possible to construct a view</a:t>
            </a:r>
          </a:p>
          <a:p>
            <a:pPr eaLnBrk="1" hangingPunct="1"/>
            <a:r>
              <a:rPr lang="en-US" smtClean="0">
                <a:latin typeface="Arial" pitchFamily="-109" charset="0"/>
                <a:ea typeface="ＭＳ Ｐゴシック" pitchFamily="-109" charset="-128"/>
                <a:cs typeface="ＭＳ Ｐゴシック" pitchFamily="-109" charset="-128"/>
              </a:rPr>
              <a:t>from a single table. For example, one view of the Employee table consists of all</a:t>
            </a:r>
          </a:p>
          <a:p>
            <a:pPr eaLnBrk="1" hangingPunct="1"/>
            <a:r>
              <a:rPr lang="en-US" smtClean="0">
                <a:latin typeface="Arial" pitchFamily="-109" charset="0"/>
                <a:ea typeface="ＭＳ Ｐゴシック" pitchFamily="-109" charset="-128"/>
                <a:cs typeface="ＭＳ Ｐゴシック" pitchFamily="-109" charset="-128"/>
              </a:rPr>
              <a:t>rows, with the salary code column deleted. A view can be qualified to include only</a:t>
            </a:r>
          </a:p>
          <a:p>
            <a:pPr eaLnBrk="1" hangingPunct="1"/>
            <a:r>
              <a:rPr lang="en-US" smtClean="0">
                <a:latin typeface="Arial" pitchFamily="-109" charset="0"/>
                <a:ea typeface="ＭＳ Ｐゴシック" pitchFamily="-109" charset="-128"/>
                <a:cs typeface="ＭＳ Ｐゴシック" pitchFamily="-109" charset="-128"/>
              </a:rPr>
              <a:t>some rows and/or some columns. For example, a view can be defined consisting of</a:t>
            </a:r>
          </a:p>
          <a:p>
            <a:pPr eaLnBrk="1" hangingPunct="1"/>
            <a:r>
              <a:rPr lang="en-US" smtClean="0">
                <a:latin typeface="Arial" pitchFamily="-109" charset="0"/>
                <a:ea typeface="ＭＳ Ｐゴシック" pitchFamily="-109" charset="-128"/>
                <a:cs typeface="ＭＳ Ｐゴシック" pitchFamily="-109" charset="-128"/>
              </a:rPr>
              <a:t>all rows in the Employee table for which the </a:t>
            </a:r>
            <a:r>
              <a:rPr lang="en-US" i="1" smtClean="0">
                <a:latin typeface="Arial" pitchFamily="-109" charset="0"/>
                <a:ea typeface="ＭＳ Ｐゴシック" pitchFamily="-109" charset="-128"/>
                <a:cs typeface="ＭＳ Ｐゴシック" pitchFamily="-109" charset="-128"/>
              </a:rPr>
              <a:t>Did  15.</a:t>
            </a:r>
          </a:p>
          <a:p>
            <a:pPr eaLnBrk="1" hangingPunct="1"/>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1670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9</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smtClean="0">
                <a:latin typeface="Arial" pitchFamily="-109" charset="0"/>
                <a:ea typeface="ＭＳ Ｐゴシック" pitchFamily="-109" charset="-128"/>
                <a:cs typeface="ＭＳ Ｐゴシック" pitchFamily="-109" charset="-128"/>
              </a:rPr>
              <a:t>Structured Query Language (SQL), originally developed by IBM in the mid-1970s, is a</a:t>
            </a:r>
          </a:p>
          <a:p>
            <a:pPr eaLnBrk="1" hangingPunct="1"/>
            <a:r>
              <a:rPr lang="en-US" smtClean="0">
                <a:latin typeface="Arial" pitchFamily="-109" charset="0"/>
                <a:ea typeface="ＭＳ Ｐゴシック" pitchFamily="-109" charset="-128"/>
                <a:cs typeface="ＭＳ Ｐゴシック" pitchFamily="-109" charset="-128"/>
              </a:rPr>
              <a:t>standardized language that can be used to define schema, manipulate, and query data</a:t>
            </a:r>
          </a:p>
          <a:p>
            <a:pPr eaLnBrk="1" hangingPunct="1"/>
            <a:r>
              <a:rPr lang="en-US" smtClean="0">
                <a:latin typeface="Arial" pitchFamily="-109" charset="0"/>
                <a:ea typeface="ＭＳ Ｐゴシック" pitchFamily="-109" charset="-128"/>
                <a:cs typeface="ＭＳ Ｐゴシック" pitchFamily="-109" charset="-128"/>
              </a:rPr>
              <a:t>in a relational database. There are several versions of the ANSI/ISO standard and a</a:t>
            </a:r>
          </a:p>
          <a:p>
            <a:pPr eaLnBrk="1" hangingPunct="1"/>
            <a:r>
              <a:rPr lang="en-US" smtClean="0">
                <a:latin typeface="Arial" pitchFamily="-109" charset="0"/>
                <a:ea typeface="ＭＳ Ｐゴシック" pitchFamily="-109" charset="-128"/>
                <a:cs typeface="ＭＳ Ｐゴシック" pitchFamily="-109" charset="-128"/>
              </a:rPr>
              <a:t>variety of different implementations, but all follow the same basic syntax and semantics.</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For example, the two tables in Figure 5.3a are defined as follows:</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CREATE TABLE department (</a:t>
            </a:r>
          </a:p>
          <a:p>
            <a:pPr eaLnBrk="1" hangingPunct="1"/>
            <a:r>
              <a:rPr lang="en-US" smtClean="0">
                <a:latin typeface="Arial" pitchFamily="-109" charset="0"/>
                <a:ea typeface="ＭＳ Ｐゴシック" pitchFamily="-109" charset="-128"/>
                <a:cs typeface="ＭＳ Ｐゴシック" pitchFamily="-109" charset="-128"/>
              </a:rPr>
              <a:t>Did INTEGER PRIMARY KEY,</a:t>
            </a:r>
          </a:p>
          <a:p>
            <a:pPr eaLnBrk="1" hangingPunct="1"/>
            <a:r>
              <a:rPr lang="en-US" smtClean="0">
                <a:latin typeface="Arial" pitchFamily="-109" charset="0"/>
                <a:ea typeface="ＭＳ Ｐゴシック" pitchFamily="-109" charset="-128"/>
                <a:cs typeface="ＭＳ Ｐゴシック" pitchFamily="-109" charset="-128"/>
              </a:rPr>
              <a:t>Dname CHAR (30),</a:t>
            </a:r>
          </a:p>
          <a:p>
            <a:pPr eaLnBrk="1" hangingPunct="1"/>
            <a:r>
              <a:rPr lang="en-US" smtClean="0">
                <a:latin typeface="Arial" pitchFamily="-109" charset="0"/>
                <a:ea typeface="ＭＳ Ｐゴシック" pitchFamily="-109" charset="-128"/>
                <a:cs typeface="ＭＳ Ｐゴシック" pitchFamily="-109" charset="-128"/>
              </a:rPr>
              <a:t>Dacctno CHAR (6) )</a:t>
            </a:r>
          </a:p>
          <a:p>
            <a:pPr eaLnBrk="1" hangingPunct="1"/>
            <a:r>
              <a:rPr lang="en-US" smtClean="0">
                <a:latin typeface="Arial" pitchFamily="-109" charset="0"/>
                <a:ea typeface="ＭＳ Ｐゴシック" pitchFamily="-109" charset="-128"/>
                <a:cs typeface="ＭＳ Ｐゴシック" pitchFamily="-109" charset="-128"/>
              </a:rPr>
              <a:t>CREATE TABLE employee (</a:t>
            </a:r>
          </a:p>
          <a:p>
            <a:pPr eaLnBrk="1" hangingPunct="1"/>
            <a:r>
              <a:rPr lang="en-US" smtClean="0">
                <a:latin typeface="Arial" pitchFamily="-109" charset="0"/>
                <a:ea typeface="ＭＳ Ｐゴシック" pitchFamily="-109" charset="-128"/>
                <a:cs typeface="ＭＳ Ｐゴシック" pitchFamily="-109" charset="-128"/>
              </a:rPr>
              <a:t>Ename CHAR (30),</a:t>
            </a:r>
          </a:p>
          <a:p>
            <a:pPr eaLnBrk="1" hangingPunct="1"/>
            <a:r>
              <a:rPr lang="en-US" smtClean="0">
                <a:latin typeface="Arial" pitchFamily="-109" charset="0"/>
                <a:ea typeface="ＭＳ Ｐゴシック" pitchFamily="-109" charset="-128"/>
                <a:cs typeface="ＭＳ Ｐゴシック" pitchFamily="-109" charset="-128"/>
              </a:rPr>
              <a:t>Did INTEGER,</a:t>
            </a:r>
          </a:p>
          <a:p>
            <a:pPr eaLnBrk="1" hangingPunct="1"/>
            <a:r>
              <a:rPr lang="en-US" smtClean="0">
                <a:latin typeface="Arial" pitchFamily="-109" charset="0"/>
                <a:ea typeface="ＭＳ Ｐゴシック" pitchFamily="-109" charset="-128"/>
                <a:cs typeface="ＭＳ Ｐゴシック" pitchFamily="-109" charset="-128"/>
              </a:rPr>
              <a:t>SalaryCode INTEGER,</a:t>
            </a:r>
          </a:p>
          <a:p>
            <a:pPr eaLnBrk="1" hangingPunct="1"/>
            <a:r>
              <a:rPr lang="en-US" smtClean="0">
                <a:latin typeface="Arial" pitchFamily="-109" charset="0"/>
                <a:ea typeface="ＭＳ Ｐゴシック" pitchFamily="-109" charset="-128"/>
                <a:cs typeface="ＭＳ Ｐゴシック" pitchFamily="-109" charset="-128"/>
              </a:rPr>
              <a:t>Eid INTEGER PRIMARY KEY,</a:t>
            </a:r>
          </a:p>
          <a:p>
            <a:pPr eaLnBrk="1" hangingPunct="1"/>
            <a:r>
              <a:rPr lang="en-US" smtClean="0">
                <a:latin typeface="Arial" pitchFamily="-109" charset="0"/>
                <a:ea typeface="ＭＳ Ｐゴシック" pitchFamily="-109" charset="-128"/>
                <a:cs typeface="ＭＳ Ｐゴシック" pitchFamily="-109" charset="-128"/>
              </a:rPr>
              <a:t>Ephone CHAR (10),</a:t>
            </a:r>
          </a:p>
          <a:p>
            <a:pPr eaLnBrk="1" hangingPunct="1"/>
            <a:r>
              <a:rPr lang="en-US" smtClean="0">
                <a:latin typeface="Arial" pitchFamily="-109" charset="0"/>
                <a:ea typeface="ＭＳ Ｐゴシック" pitchFamily="-109" charset="-128"/>
                <a:cs typeface="ＭＳ Ｐゴシック" pitchFamily="-109" charset="-128"/>
              </a:rPr>
              <a:t>FOREIGN KEY (Did) REFERENCES department (Did) )</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The basic command for retrieving information is the SELECT statement.</a:t>
            </a:r>
          </a:p>
          <a:p>
            <a:pPr eaLnBrk="1" hangingPunct="1"/>
            <a:r>
              <a:rPr lang="en-US" smtClean="0">
                <a:latin typeface="Arial" pitchFamily="-109" charset="0"/>
                <a:ea typeface="ＭＳ Ｐゴシック" pitchFamily="-109" charset="-128"/>
                <a:cs typeface="ＭＳ Ｐゴシック" pitchFamily="-109" charset="-128"/>
              </a:rPr>
              <a:t>Consider this example:</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SELECT Ename, Eid, Ephone</a:t>
            </a:r>
          </a:p>
          <a:p>
            <a:pPr eaLnBrk="1" hangingPunct="1"/>
            <a:r>
              <a:rPr lang="en-US" smtClean="0">
                <a:latin typeface="Arial" pitchFamily="-109" charset="0"/>
                <a:ea typeface="ＭＳ Ｐゴシック" pitchFamily="-109" charset="-128"/>
                <a:cs typeface="ＭＳ Ｐゴシック" pitchFamily="-109" charset="-128"/>
              </a:rPr>
              <a:t>FROM Employee</a:t>
            </a:r>
          </a:p>
          <a:p>
            <a:pPr eaLnBrk="1" hangingPunct="1"/>
            <a:r>
              <a:rPr lang="en-US" smtClean="0">
                <a:latin typeface="Arial" pitchFamily="-109" charset="0"/>
                <a:ea typeface="ＭＳ Ｐゴシック" pitchFamily="-109" charset="-128"/>
                <a:cs typeface="ＭＳ Ｐゴシック" pitchFamily="-109" charset="-128"/>
              </a:rPr>
              <a:t>WHERE Did  15</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This query returns the Ename, Eid, and Ephone fields from the Employee</a:t>
            </a:r>
          </a:p>
          <a:p>
            <a:pPr eaLnBrk="1" hangingPunct="1"/>
            <a:r>
              <a:rPr lang="en-US" smtClean="0">
                <a:latin typeface="Arial" pitchFamily="-109" charset="0"/>
                <a:ea typeface="ＭＳ Ｐゴシック" pitchFamily="-109" charset="-128"/>
                <a:cs typeface="ＭＳ Ｐゴシック" pitchFamily="-109" charset="-128"/>
              </a:rPr>
              <a:t>table for all employees assigned to department 15.</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The view in Figure 5.3b is created using the following SQL statement:</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CREATE VIEW newtable (Dname, Ename, Eid, Ephone)</a:t>
            </a:r>
          </a:p>
          <a:p>
            <a:pPr eaLnBrk="1" hangingPunct="1"/>
            <a:r>
              <a:rPr lang="en-US" smtClean="0">
                <a:latin typeface="Arial" pitchFamily="-109" charset="0"/>
                <a:ea typeface="ＭＳ Ｐゴシック" pitchFamily="-109" charset="-128"/>
                <a:cs typeface="ＭＳ Ｐゴシック" pitchFamily="-109" charset="-128"/>
              </a:rPr>
              <a:t>AS SELECT D.Dname E.Ename, E.Eid, E.Ephone</a:t>
            </a:r>
          </a:p>
          <a:p>
            <a:pPr eaLnBrk="1" hangingPunct="1"/>
            <a:r>
              <a:rPr lang="en-US" smtClean="0">
                <a:latin typeface="Arial" pitchFamily="-109" charset="0"/>
                <a:ea typeface="ＭＳ Ｐゴシック" pitchFamily="-109" charset="-128"/>
                <a:cs typeface="ＭＳ Ｐゴシック" pitchFamily="-109" charset="-128"/>
              </a:rPr>
              <a:t>FROM Department D Employee E</a:t>
            </a:r>
          </a:p>
          <a:p>
            <a:pPr eaLnBrk="1" hangingPunct="1"/>
            <a:r>
              <a:rPr lang="en-US" smtClean="0">
                <a:latin typeface="Arial" pitchFamily="-109" charset="0"/>
                <a:ea typeface="ＭＳ Ｐゴシック" pitchFamily="-109" charset="-128"/>
                <a:cs typeface="ＭＳ Ｐゴシック" pitchFamily="-109" charset="-128"/>
              </a:rPr>
              <a:t>WHERE E.Did  D.Did</a:t>
            </a:r>
          </a:p>
          <a:p>
            <a:pPr eaLnBrk="1" hangingPunct="1"/>
            <a:endParaRPr lang="en-US" smtClean="0">
              <a:latin typeface="Arial" pitchFamily="-109" charset="0"/>
              <a:ea typeface="ＭＳ Ｐゴシック" pitchFamily="-109" charset="-128"/>
              <a:cs typeface="ＭＳ Ｐゴシック" pitchFamily="-109" charset="-128"/>
            </a:endParaRPr>
          </a:p>
          <a:p>
            <a:pPr eaLnBrk="1" hangingPunct="1"/>
            <a:r>
              <a:rPr lang="en-US" smtClean="0">
                <a:latin typeface="Arial" pitchFamily="-109" charset="0"/>
                <a:ea typeface="ＭＳ Ｐゴシック" pitchFamily="-109" charset="-128"/>
                <a:cs typeface="ＭＳ Ｐゴシック" pitchFamily="-109" charset="-128"/>
              </a:rPr>
              <a:t>The preceding are just a few examples of SQL functionality. SQL statements</a:t>
            </a:r>
          </a:p>
          <a:p>
            <a:pPr eaLnBrk="1" hangingPunct="1"/>
            <a:r>
              <a:rPr lang="en-US" smtClean="0">
                <a:latin typeface="Arial" pitchFamily="-109" charset="0"/>
                <a:ea typeface="ＭＳ Ｐゴシック" pitchFamily="-109" charset="-128"/>
                <a:cs typeface="ＭＳ Ｐゴシック" pitchFamily="-109" charset="-128"/>
              </a:rPr>
              <a:t>can be used to create tables, insert and delete data in tables, create views, and</a:t>
            </a:r>
          </a:p>
          <a:p>
            <a:pPr eaLnBrk="1" hangingPunct="1"/>
            <a:r>
              <a:rPr lang="en-US" smtClean="0">
                <a:latin typeface="Arial" pitchFamily="-109" charset="0"/>
                <a:ea typeface="ＭＳ Ｐゴシック" pitchFamily="-109" charset="-128"/>
                <a:cs typeface="ＭＳ Ｐゴシック" pitchFamily="-109" charset="-128"/>
              </a:rPr>
              <a:t>retrieve data with query statements.</a:t>
            </a:r>
            <a:endParaRPr lang="en-US"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86812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4724400" y="2133600"/>
            <a:ext cx="4419600" cy="472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2133600"/>
            <a:ext cx="4724400" cy="472440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0"/>
            <a:ext cx="9144000" cy="2133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7" name="Rectangle 6"/>
          <p:cNvSpPr/>
          <p:nvPr/>
        </p:nvSpPr>
        <p:spPr>
          <a:xfrm>
            <a:off x="0" y="0"/>
            <a:ext cx="9144000" cy="838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8" name="Rectangle 7"/>
          <p:cNvSpPr/>
          <p:nvPr/>
        </p:nvSpPr>
        <p:spPr>
          <a:xfrm>
            <a:off x="228600" y="2743200"/>
            <a:ext cx="4343400" cy="3810000"/>
          </a:xfrm>
          <a:prstGeom prst="rect">
            <a:avLst/>
          </a:prstGeom>
          <a:solidFill>
            <a:srgbClr val="002E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ctrTitle"/>
          </p:nvPr>
        </p:nvSpPr>
        <p:spPr>
          <a:xfrm>
            <a:off x="304800" y="685801"/>
            <a:ext cx="8610600" cy="1470025"/>
          </a:xfrm>
        </p:spPr>
        <p:txBody>
          <a:bodyPr/>
          <a:lstStyle>
            <a:lvl1pPr>
              <a:defRPr>
                <a:solidFill>
                  <a:srgbClr val="002E6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343400" y="3276601"/>
            <a:ext cx="4724400" cy="2590800"/>
          </a:xfrm>
        </p:spPr>
        <p:txBody>
          <a:bodyPr>
            <a:normAutofit/>
          </a:bodyPr>
          <a:lstStyle>
            <a:lvl1pPr marL="0" indent="0" algn="ctr">
              <a:buNone/>
              <a:defRPr sz="2800">
                <a:solidFill>
                  <a:schemeClr val="bg1"/>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102885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bg>
      <p:bgRef idx="1003">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179513"/>
            <a:ext cx="9144000" cy="44450"/>
            <a:chOff x="0" y="1613647"/>
            <a:chExt cx="9144000" cy="45291"/>
          </a:xfrm>
        </p:grpSpPr>
        <p:cxnSp>
          <p:nvCxnSpPr>
            <p:cNvPr id="6" name="Straight Connector 5"/>
            <p:cNvCxnSpPr/>
            <p:nvPr/>
          </p:nvCxnSpPr>
          <p:spPr>
            <a:xfrm>
              <a:off x="0" y="1657320"/>
              <a:ext cx="9144000" cy="161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5715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4285131" y="1116106"/>
            <a:ext cx="47244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57200" y="1524000"/>
            <a:ext cx="3581400" cy="1252538"/>
          </a:xfrm>
        </p:spPr>
        <p:txBody>
          <a:bodyPr anchor="b"/>
          <a:lstStyle>
            <a:lvl1pPr algn="l">
              <a:defRPr sz="3600" b="1"/>
            </a:lvl1pPr>
          </a:lstStyle>
          <a:p>
            <a:r>
              <a:rPr lang="en-US" smtClean="0"/>
              <a:t>Click to edit Master title style</a:t>
            </a:r>
            <a:endParaRPr/>
          </a:p>
        </p:txBody>
      </p:sp>
      <p:sp>
        <p:nvSpPr>
          <p:cNvPr id="4" name="Text Placeholder 3"/>
          <p:cNvSpPr>
            <a:spLocks noGrp="1"/>
          </p:cNvSpPr>
          <p:nvPr>
            <p:ph type="body" sz="half" idx="2"/>
          </p:nvPr>
        </p:nvSpPr>
        <p:spPr>
          <a:xfrm>
            <a:off x="457200" y="2895600"/>
            <a:ext cx="3581400" cy="2438400"/>
          </a:xfrm>
        </p:spPr>
        <p:txBody>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4473386" y="1148001"/>
            <a:ext cx="4434840" cy="4434987"/>
          </a:xfrm>
          <a:prstGeom prst="ellipse">
            <a:avLst/>
          </a:prstGeom>
          <a:effectLst>
            <a:innerShdw blurRad="63500" dist="50800" dir="18900000">
              <a:prstClr val="black">
                <a:alpha val="30000"/>
              </a:prstClr>
            </a:innerShdw>
          </a:effectLst>
        </p:spPr>
        <p:txBody>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2" name="Date Placeholder 4"/>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6BD1632B-01A0-AB4B-80E6-6A24D9F8FD1A}" type="slidenum">
              <a:rPr lang="en-US"/>
              <a:pPr>
                <a:defRPr/>
              </a:pPr>
              <a:t>‹#›</a:t>
            </a:fld>
            <a:endParaRPr lang="en-US"/>
          </a:p>
        </p:txBody>
      </p:sp>
    </p:spTree>
    <p:extLst>
      <p:ext uri="{BB962C8B-B14F-4D97-AF65-F5344CB8AC3E}">
        <p14:creationId xmlns:p14="http://schemas.microsoft.com/office/powerpoint/2010/main" val="3789780556"/>
      </p:ext>
    </p:extLst>
  </p:cSld>
  <p:clrMapOvr>
    <a:overrideClrMapping bg1="dk1" tx1="lt1" bg2="dk2" tx2="lt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solidFill>
                <a:schemeClr val="bg1"/>
              </a:solidFill>
            </a:endParaRPr>
          </a:p>
        </p:txBody>
      </p:sp>
      <p:sp>
        <p:nvSpPr>
          <p:cNvPr id="5" name="Rectangle 4"/>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pic>
        <p:nvPicPr>
          <p:cNvPr id="6"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2" name="Title 1"/>
          <p:cNvSpPr>
            <a:spLocks noGrp="1"/>
          </p:cNvSpPr>
          <p:nvPr>
            <p:ph type="title"/>
          </p:nvPr>
        </p:nvSpPr>
        <p:spPr>
          <a:xfrm>
            <a:off x="1752601" y="76200"/>
            <a:ext cx="7239000" cy="1143000"/>
          </a:xfrm>
        </p:spPr>
        <p:txBody>
          <a:bodyPr/>
          <a:lstStyle>
            <a:lvl1pPr algn="l">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95401"/>
            <a:ext cx="8229600" cy="4830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10"/>
          </p:nvPr>
        </p:nvSpPr>
        <p:spPr/>
        <p:txBody>
          <a:bodyPr/>
          <a:lstStyle>
            <a:lvl1pPr>
              <a:defRPr sz="1200">
                <a:solidFill>
                  <a:schemeClr val="bg1"/>
                </a:solidFill>
              </a:defRPr>
            </a:lvl1pPr>
          </a:lstStyle>
          <a:p>
            <a:pPr>
              <a:defRPr/>
            </a:pPr>
            <a:endParaRPr lang="en-US"/>
          </a:p>
        </p:txBody>
      </p:sp>
      <p:sp>
        <p:nvSpPr>
          <p:cNvPr id="9"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A89A1157-748B-C24F-9525-1F1C6D15AFA0}" type="slidenum">
              <a:rPr lang="en-US" smtClean="0"/>
              <a:pPr>
                <a:defRPr/>
              </a:pPr>
              <a:t>‹#›</a:t>
            </a:fld>
            <a:endParaRPr lang="en-US"/>
          </a:p>
        </p:txBody>
      </p:sp>
    </p:spTree>
    <p:extLst>
      <p:ext uri="{BB962C8B-B14F-4D97-AF65-F5344CB8AC3E}">
        <p14:creationId xmlns:p14="http://schemas.microsoft.com/office/powerpoint/2010/main" val="38757749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1981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1981201"/>
            <a:ext cx="9144000" cy="1295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3276600"/>
            <a:ext cx="9144000" cy="3581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title"/>
          </p:nvPr>
        </p:nvSpPr>
        <p:spPr>
          <a:xfrm>
            <a:off x="722313" y="2338388"/>
            <a:ext cx="7772400" cy="1362075"/>
          </a:xfrm>
        </p:spPr>
        <p:txBody>
          <a:bodyPr anchor="t"/>
          <a:lstStyle>
            <a:lvl1pPr algn="l">
              <a:defRPr sz="4000" b="1" cap="none">
                <a:solidFill>
                  <a:srgbClr val="002E6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838201"/>
            <a:ext cx="7772400" cy="1500187"/>
          </a:xfrm>
        </p:spPr>
        <p:txBody>
          <a:bodyPr anchor="b"/>
          <a:lstStyle>
            <a:lvl1pPr marL="0" indent="0">
              <a:buNone/>
              <a:defRPr sz="2000">
                <a:solidFill>
                  <a:schemeClr val="tx2">
                    <a:lumMod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2741989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Rectangle 1"/>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3" name="Title 1"/>
          <p:cNvSpPr txBox="1">
            <a:spLocks/>
          </p:cNvSpPr>
          <p:nvPr/>
        </p:nvSpPr>
        <p:spPr>
          <a:xfrm>
            <a:off x="1752601" y="76200"/>
            <a:ext cx="7239000" cy="1143000"/>
          </a:xfrm>
          <a:prstGeom prst="rect">
            <a:avLst/>
          </a:prstGeom>
        </p:spPr>
        <p:txBody>
          <a:bodyPr lIns="91435" tIns="45718" rIns="91435" bIns="45718" anchor="ctr">
            <a:normAutofit/>
          </a:bodyPr>
          <a:lstStyle>
            <a:lvl1pPr algn="l">
              <a:defRPr>
                <a:solidFill>
                  <a:schemeClr val="bg1"/>
                </a:solidFill>
              </a:defRPr>
            </a:lvl1pPr>
          </a:lstStyle>
          <a:p>
            <a:pPr eaLnBrk="1" fontAlgn="auto" hangingPunct="1">
              <a:spcBef>
                <a:spcPct val="0"/>
              </a:spcBef>
              <a:spcAft>
                <a:spcPts val="0"/>
              </a:spcAft>
              <a:buFontTx/>
              <a:buNone/>
              <a:defRPr/>
            </a:pPr>
            <a:r>
              <a:rPr kumimoji="0" lang="en-US" sz="4400" smtClean="0">
                <a:latin typeface="+mj-lt"/>
                <a:ea typeface="+mj-ea"/>
                <a:cs typeface="+mj-cs"/>
              </a:rPr>
              <a:t>Click to edit Master title style</a:t>
            </a:r>
            <a:endParaRPr kumimoji="0" lang="en-US" sz="4400" dirty="0">
              <a:latin typeface="+mj-lt"/>
              <a:ea typeface="+mj-ea"/>
              <a:cs typeface="+mj-cs"/>
            </a:endParaRPr>
          </a:p>
        </p:txBody>
      </p:sp>
      <p:pic>
        <p:nvPicPr>
          <p:cNvPr id="4"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buFontTx/>
              <a:buNone/>
              <a:defRPr/>
            </a:pPr>
            <a:endParaRPr lang="en-US" dirty="0">
              <a:solidFill>
                <a:schemeClr val="bg1"/>
              </a:solidFill>
            </a:endParaRPr>
          </a:p>
        </p:txBody>
      </p:sp>
      <p:sp>
        <p:nvSpPr>
          <p:cNvPr id="6" name="Rectangle 5"/>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7" name="Footer Placeholder 4"/>
          <p:cNvSpPr>
            <a:spLocks noGrp="1"/>
          </p:cNvSpPr>
          <p:nvPr>
            <p:ph type="ftr" sz="quarter" idx="10"/>
          </p:nvPr>
        </p:nvSpPr>
        <p:spPr>
          <a:xfrm>
            <a:off x="457200" y="6340476"/>
            <a:ext cx="5638800" cy="365125"/>
          </a:xfrm>
        </p:spPr>
        <p:txBody>
          <a:bodyPr/>
          <a:lstStyle>
            <a:lvl1pPr>
              <a:defRPr sz="1200">
                <a:solidFill>
                  <a:schemeClr val="bg1"/>
                </a:solidFill>
              </a:defRPr>
            </a:lvl1pPr>
          </a:lstStyle>
          <a:p>
            <a:pPr>
              <a:defRPr/>
            </a:pPr>
            <a:endParaRPr lang="en-US"/>
          </a:p>
        </p:txBody>
      </p:sp>
      <p:sp>
        <p:nvSpPr>
          <p:cNvPr id="8"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4B541AE8-BBA1-104F-B4DA-DC3A37E341CA}" type="slidenum">
              <a:rPr lang="en-US" smtClean="0"/>
              <a:pPr>
                <a:defRPr/>
              </a:pPr>
              <a:t>‹#›</a:t>
            </a:fld>
            <a:endParaRPr lang="en-US"/>
          </a:p>
        </p:txBody>
      </p:sp>
    </p:spTree>
    <p:extLst>
      <p:ext uri="{BB962C8B-B14F-4D97-AF65-F5344CB8AC3E}">
        <p14:creationId xmlns:p14="http://schemas.microsoft.com/office/powerpoint/2010/main" val="21460481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584325"/>
            <a:ext cx="9144000" cy="44450"/>
            <a:chOff x="0" y="1613647"/>
            <a:chExt cx="9144000" cy="45291"/>
          </a:xfrm>
        </p:grpSpPr>
        <p:cxnSp>
          <p:nvCxnSpPr>
            <p:cNvPr id="4" name="Straight Connector 3"/>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07803559-8231-B44F-AE9F-09E47266B9BD}" type="slidenum">
              <a:rPr lang="en-US"/>
              <a:pPr>
                <a:defRPr/>
              </a:pPr>
              <a:t>‹#›</a:t>
            </a:fld>
            <a:endParaRPr lang="en-US" dirty="0"/>
          </a:p>
        </p:txBody>
      </p:sp>
    </p:spTree>
    <p:extLst>
      <p:ext uri="{BB962C8B-B14F-4D97-AF65-F5344CB8AC3E}">
        <p14:creationId xmlns:p14="http://schemas.microsoft.com/office/powerpoint/2010/main" val="270366071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Slide with Picture">
    <p:bg>
      <p:bgRef idx="1002">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460500"/>
            <a:ext cx="9144000" cy="46038"/>
            <a:chOff x="0" y="1613647"/>
            <a:chExt cx="9144000" cy="45291"/>
          </a:xfrm>
        </p:grpSpPr>
        <p:cxnSp>
          <p:nvCxnSpPr>
            <p:cNvPr id="6" name="Straight Connector 5"/>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4953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134471" y="685800"/>
            <a:ext cx="5268049"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229676" y="712694"/>
            <a:ext cx="498348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5365376" y="1573306"/>
            <a:ext cx="3653117" cy="2133600"/>
          </a:xfrm>
        </p:spPr>
        <p:txBody>
          <a:bodyPr anchor="b" anchorCtr="0"/>
          <a:lstStyle>
            <a:lvl1pPr algn="r">
              <a:defRPr/>
            </a:lvl1pPr>
          </a:lstStyle>
          <a:p>
            <a:r>
              <a:rPr lang="en-US" smtClean="0"/>
              <a:t>Click to edit Master title style</a:t>
            </a:r>
            <a:endParaRPr/>
          </a:p>
        </p:txBody>
      </p:sp>
      <p:sp>
        <p:nvSpPr>
          <p:cNvPr id="3" name="Subtitle 2"/>
          <p:cNvSpPr>
            <a:spLocks noGrp="1"/>
          </p:cNvSpPr>
          <p:nvPr>
            <p:ph type="subTitle" idx="1"/>
          </p:nvPr>
        </p:nvSpPr>
        <p:spPr>
          <a:xfrm>
            <a:off x="5365376" y="3998259"/>
            <a:ext cx="3653117"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8" name="Picture Placeholder 24"/>
          <p:cNvSpPr>
            <a:spLocks noGrp="1"/>
          </p:cNvSpPr>
          <p:nvPr>
            <p:ph type="pic" sz="quarter" idx="13"/>
          </p:nvPr>
        </p:nvSpPr>
        <p:spPr>
          <a:xfrm>
            <a:off x="241232" y="716992"/>
            <a:ext cx="4906459" cy="4852935"/>
          </a:xfrm>
          <a:prstGeom prst="ellipse">
            <a:avLst/>
          </a:prstGeom>
          <a:effectLst>
            <a:innerShdw blurRad="63500" dist="50800" dir="16200000">
              <a:prstClr val="black">
                <a:alpha val="30000"/>
              </a:prstClr>
            </a:innerShdw>
          </a:effectLst>
        </p:spPr>
        <p:txBody>
          <a:bodyPr/>
          <a:lstStyle>
            <a:lvl1pPr algn="r">
              <a:buNone/>
              <a:defRPr sz="1800"/>
            </a:lvl1pPr>
          </a:lstStyle>
          <a:p>
            <a:pPr lvl="0"/>
            <a:r>
              <a:rPr lang="en-US" noProof="0" dirty="0" smtClean="0"/>
              <a:t>Click icon to add picture</a:t>
            </a:r>
            <a:endParaRPr noProof="0" dirty="0"/>
          </a:p>
        </p:txBody>
      </p:sp>
      <p:sp>
        <p:nvSpPr>
          <p:cNvPr id="13" name="Date Placeholder 3"/>
          <p:cNvSpPr>
            <a:spLocks noGrp="1"/>
          </p:cNvSpPr>
          <p:nvPr>
            <p:ph type="dt" sz="half" idx="14"/>
          </p:nvPr>
        </p:nvSpPr>
        <p:spPr>
          <a:xfrm>
            <a:off x="6570663" y="6356350"/>
            <a:ext cx="2133600" cy="365125"/>
          </a:xfrm>
          <a:prstGeom prst="rect">
            <a:avLst/>
          </a:prstGeom>
        </p:spPr>
        <p:txBody>
          <a:bodyPr/>
          <a:lstStyle>
            <a:lvl1pPr>
              <a:defRPr/>
            </a:lvl1pPr>
          </a:lstStyle>
          <a:p>
            <a:pPr>
              <a:defRPr/>
            </a:pPr>
            <a:endParaRPr lang="en-US"/>
          </a:p>
        </p:txBody>
      </p:sp>
      <p:sp>
        <p:nvSpPr>
          <p:cNvPr id="14" name="Footer Placeholder 4"/>
          <p:cNvSpPr>
            <a:spLocks noGrp="1"/>
          </p:cNvSpPr>
          <p:nvPr>
            <p:ph type="ftr" sz="quarter" idx="15"/>
          </p:nvPr>
        </p:nvSpPr>
        <p:spPr>
          <a:xfrm>
            <a:off x="3124200" y="6356350"/>
            <a:ext cx="2895600" cy="365125"/>
          </a:xfrm>
        </p:spPr>
        <p:txBody>
          <a:bodyPr/>
          <a:lstStyle>
            <a:lvl1pPr algn="ctr">
              <a:defRPr/>
            </a:lvl1pPr>
          </a:lstStyle>
          <a:p>
            <a:pPr>
              <a:defRPr/>
            </a:pPr>
            <a:endParaRPr lang="en-US"/>
          </a:p>
        </p:txBody>
      </p:sp>
    </p:spTree>
    <p:extLst>
      <p:ext uri="{BB962C8B-B14F-4D97-AF65-F5344CB8AC3E}">
        <p14:creationId xmlns:p14="http://schemas.microsoft.com/office/powerpoint/2010/main" val="3864619779"/>
      </p:ext>
    </p:extLst>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grpSp>
        <p:nvGrpSpPr>
          <p:cNvPr id="5" name="Group 16"/>
          <p:cNvGrpSpPr>
            <a:grpSpLocks/>
          </p:cNvGrpSpPr>
          <p:nvPr/>
        </p:nvGrpSpPr>
        <p:grpSpPr bwMode="auto">
          <a:xfrm>
            <a:off x="0" y="1584325"/>
            <a:ext cx="9144000" cy="44450"/>
            <a:chOff x="0" y="1613647"/>
            <a:chExt cx="9144000" cy="45291"/>
          </a:xfrm>
        </p:grpSpPr>
        <p:cxnSp>
          <p:nvCxnSpPr>
            <p:cNvPr id="6" name="Straight Connector 5"/>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5720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488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5B1E90C3-E93E-FA47-BD27-FF656A24E4B1}" type="slidenum">
              <a:rPr lang="en-US"/>
              <a:pPr>
                <a:defRPr/>
              </a:pPr>
              <a:t>‹#›</a:t>
            </a:fld>
            <a:endParaRPr lang="en-US" dirty="0"/>
          </a:p>
        </p:txBody>
      </p:sp>
    </p:spTree>
    <p:extLst>
      <p:ext uri="{BB962C8B-B14F-4D97-AF65-F5344CB8AC3E}">
        <p14:creationId xmlns:p14="http://schemas.microsoft.com/office/powerpoint/2010/main" val="298076879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AC93E45-6FFA-CF43-93D6-FD7DD4F7F095}" type="slidenum">
              <a:rPr lang="en-US"/>
              <a:pPr>
                <a:defRPr/>
              </a:pPr>
              <a:t>‹#›</a:t>
            </a:fld>
            <a:endParaRPr lang="en-US"/>
          </a:p>
        </p:txBody>
      </p:sp>
    </p:spTree>
    <p:extLst>
      <p:ext uri="{BB962C8B-B14F-4D97-AF65-F5344CB8AC3E}">
        <p14:creationId xmlns:p14="http://schemas.microsoft.com/office/powerpoint/2010/main" val="29628430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58906"/>
            <a:ext cx="3602039" cy="1162050"/>
          </a:xfrm>
        </p:spPr>
        <p:txBody>
          <a:bodyPr anchor="b"/>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473388" y="273051"/>
            <a:ext cx="4206240" cy="5778500"/>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57199" y="1905001"/>
            <a:ext cx="3602039" cy="3733800"/>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016753A-C86B-3D46-8D18-FD3CEDDCAFF0}" type="slidenum">
              <a:rPr lang="en-US"/>
              <a:pPr>
                <a:defRPr/>
              </a:pPr>
              <a:t>‹#›</a:t>
            </a:fld>
            <a:endParaRPr lang="en-US"/>
          </a:p>
        </p:txBody>
      </p:sp>
    </p:spTree>
    <p:extLst>
      <p:ext uri="{BB962C8B-B14F-4D97-AF65-F5344CB8AC3E}">
        <p14:creationId xmlns:p14="http://schemas.microsoft.com/office/powerpoint/2010/main" val="26654390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457200" y="6356351"/>
            <a:ext cx="5562600" cy="365125"/>
          </a:xfrm>
          <a:prstGeom prst="rect">
            <a:avLst/>
          </a:prstGeom>
        </p:spPr>
        <p:txBody>
          <a:bodyPr vert="horz" lIns="91435" tIns="45718" rIns="91435" bIns="45718" rtlCol="0" anchor="ctr"/>
          <a:lstStyle>
            <a:lvl1pPr algn="l">
              <a:buNone/>
              <a:defRPr kumimoji="0" sz="14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6553200" y="6340476"/>
            <a:ext cx="2133600" cy="365125"/>
          </a:xfrm>
          <a:prstGeom prst="rect">
            <a:avLst/>
          </a:prstGeom>
        </p:spPr>
        <p:txBody>
          <a:bodyPr vert="horz" lIns="91435" tIns="45718" rIns="91435" bIns="45718" rtlCol="0" anchor="ctr"/>
          <a:lstStyle>
            <a:lvl1pPr algn="ctr" eaLnBrk="1" hangingPunct="1">
              <a:buNone/>
              <a:defRPr kumimoji="0" sz="1200">
                <a:solidFill>
                  <a:schemeClr val="tx1">
                    <a:tint val="75000"/>
                  </a:schemeClr>
                </a:solidFill>
              </a:defRPr>
            </a:lvl1pPr>
          </a:lstStyle>
          <a:p>
            <a:pPr>
              <a:defRPr/>
            </a:pPr>
            <a:fld id="{4B541AE8-BBA1-104F-B4DA-DC3A37E341C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5" r:id="rId5"/>
    <p:sldLayoutId id="2147483837" r:id="rId6"/>
    <p:sldLayoutId id="2147483838" r:id="rId7"/>
    <p:sldLayoutId id="2147483839" r:id="rId8"/>
    <p:sldLayoutId id="2147483840" r:id="rId9"/>
    <p:sldLayoutId id="2147483841" r:id="rId10"/>
  </p:sldLayoutIdLst>
  <p:timing>
    <p:tnLst>
      <p:par>
        <p:cTn id="1" dur="indefinite" restart="never" nodeType="tmRoot"/>
      </p:par>
    </p:tnLst>
  </p:timing>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7" algn="ctr" rtl="0" eaLnBrk="1" fontAlgn="base" hangingPunct="1">
        <a:spcBef>
          <a:spcPct val="0"/>
        </a:spcBef>
        <a:spcAft>
          <a:spcPct val="0"/>
        </a:spcAft>
        <a:defRPr sz="4400">
          <a:solidFill>
            <a:schemeClr val="tx1"/>
          </a:solidFill>
          <a:latin typeface="Calibri" pitchFamily="34" charset="0"/>
        </a:defRPr>
      </a:lvl6pPr>
      <a:lvl7pPr marL="914353" algn="ctr" rtl="0" eaLnBrk="1" fontAlgn="base" hangingPunct="1">
        <a:spcBef>
          <a:spcPct val="0"/>
        </a:spcBef>
        <a:spcAft>
          <a:spcPct val="0"/>
        </a:spcAft>
        <a:defRPr sz="4400">
          <a:solidFill>
            <a:schemeClr val="tx1"/>
          </a:solidFill>
          <a:latin typeface="Calibri" pitchFamily="34" charset="0"/>
        </a:defRPr>
      </a:lvl7pPr>
      <a:lvl8pPr marL="1371530" algn="ctr" rtl="0" eaLnBrk="1" fontAlgn="base" hangingPunct="1">
        <a:spcBef>
          <a:spcPct val="0"/>
        </a:spcBef>
        <a:spcAft>
          <a:spcPct val="0"/>
        </a:spcAft>
        <a:defRPr sz="4400">
          <a:solidFill>
            <a:schemeClr val="tx1"/>
          </a:solidFill>
          <a:latin typeface="Calibri" pitchFamily="34" charset="0"/>
        </a:defRPr>
      </a:lvl8pPr>
      <a:lvl9pPr marL="1828706" algn="ctr" rtl="0" eaLnBrk="1" fontAlgn="base" hangingPunct="1">
        <a:spcBef>
          <a:spcPct val="0"/>
        </a:spcBef>
        <a:spcAft>
          <a:spcPct val="0"/>
        </a:spcAft>
        <a:defRPr sz="4400">
          <a:solidFill>
            <a:schemeClr val="tx1"/>
          </a:solidFill>
          <a:latin typeface="Calibri" pitchFamily="34" charset="0"/>
        </a:defRPr>
      </a:lvl9pPr>
    </p:titleStyle>
    <p:bodyStyle>
      <a:lvl1pPr marL="342882" indent="-342882"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12" indent="-285736"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8"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18"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5"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package" Target="../embeddings/Microsoft_Word_Document1.docx"/><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package" Target="../embeddings/Microsoft_Word_Document2.docx"/><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package" Target="../embeddings/Microsoft_Word_Document3.docx"/><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0" y="685801"/>
            <a:ext cx="9144000" cy="1470025"/>
          </a:xfrm>
        </p:spPr>
        <p:txBody>
          <a:bodyPr/>
          <a:lstStyle/>
          <a:p>
            <a:r>
              <a:rPr lang="en-US" dirty="0" smtClean="0"/>
              <a:t>Lecture </a:t>
            </a:r>
            <a:r>
              <a:rPr lang="en-US" dirty="0"/>
              <a:t>9</a:t>
            </a:r>
            <a:r>
              <a:rPr lang="en-US" dirty="0" smtClean="0"/>
              <a:t/>
            </a:r>
            <a:br>
              <a:rPr lang="en-US" dirty="0" smtClean="0"/>
            </a:br>
            <a:r>
              <a:rPr lang="en-US" dirty="0" smtClean="0"/>
              <a:t>Database Security</a:t>
            </a:r>
            <a:endParaRPr lang="en-US" dirty="0"/>
          </a:p>
        </p:txBody>
      </p:sp>
      <p:sp>
        <p:nvSpPr>
          <p:cNvPr id="13" name="Subtitle 12"/>
          <p:cNvSpPr>
            <a:spLocks noGrp="1"/>
          </p:cNvSpPr>
          <p:nvPr>
            <p:ph type="subTitle" idx="1"/>
          </p:nvPr>
        </p:nvSpPr>
        <p:spPr>
          <a:xfrm>
            <a:off x="0" y="6453336"/>
            <a:ext cx="9144000" cy="392124"/>
          </a:xfrm>
        </p:spPr>
        <p:txBody>
          <a:bodyPr>
            <a:normAutofit lnSpcReduction="10000"/>
          </a:bodyPr>
          <a:lstStyle/>
          <a:p>
            <a:r>
              <a:rPr lang="en-US" sz="2000" dirty="0" smtClean="0"/>
              <a:t>modified from slides of </a:t>
            </a:r>
            <a:r>
              <a:rPr lang="en-US" sz="2000" dirty="0" err="1"/>
              <a:t>Lawrie</a:t>
            </a:r>
            <a:r>
              <a:rPr lang="en-US" sz="2000" dirty="0"/>
              <a:t> Brown</a:t>
            </a:r>
            <a:endParaRPr lang="en-AU" sz="2000" dirty="0"/>
          </a:p>
        </p:txBody>
      </p:sp>
      <p:pic>
        <p:nvPicPr>
          <p:cNvPr id="6" name="Picture 5"/>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4860032" y="2348880"/>
            <a:ext cx="3063164" cy="39809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03245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 Attacks (</a:t>
            </a:r>
            <a:r>
              <a:rPr lang="en-US" dirty="0" err="1" smtClean="0"/>
              <a:t>SQLi</a:t>
            </a:r>
            <a:r>
              <a:rPr lang="en-US" dirty="0" smtClean="0"/>
              <a:t>)</a:t>
            </a:r>
            <a:endParaRPr lang="en-US" dirty="0"/>
          </a:p>
        </p:txBody>
      </p:sp>
      <p:sp>
        <p:nvSpPr>
          <p:cNvPr id="3" name="Content Placeholder 2"/>
          <p:cNvSpPr>
            <a:spLocks noGrp="1"/>
          </p:cNvSpPr>
          <p:nvPr>
            <p:ph sz="half" idx="2"/>
          </p:nvPr>
        </p:nvSpPr>
        <p:spPr>
          <a:xfrm>
            <a:off x="304800" y="1905000"/>
            <a:ext cx="4038600" cy="4525963"/>
          </a:xfrm>
        </p:spPr>
        <p:txBody>
          <a:bodyPr>
            <a:normAutofit/>
          </a:bodyPr>
          <a:lstStyle/>
          <a:p>
            <a:pPr>
              <a:buClr>
                <a:schemeClr val="accent1"/>
              </a:buClr>
              <a:buSzPct val="180000"/>
            </a:pPr>
            <a:r>
              <a:rPr lang="en-US" dirty="0" smtClean="0"/>
              <a:t>One of the most prevalent and dangerous network-based security threats</a:t>
            </a:r>
          </a:p>
          <a:p>
            <a:pPr>
              <a:buClr>
                <a:schemeClr val="accent1"/>
              </a:buClr>
              <a:buSzPct val="180000"/>
            </a:pPr>
            <a:endParaRPr lang="en-US" dirty="0" smtClean="0"/>
          </a:p>
          <a:p>
            <a:pPr>
              <a:buClr>
                <a:schemeClr val="accent1"/>
              </a:buClr>
              <a:buSzPct val="180000"/>
            </a:pPr>
            <a:r>
              <a:rPr lang="en-US" dirty="0" smtClean="0"/>
              <a:t>Designed to exploit the nature of Web application pages</a:t>
            </a:r>
          </a:p>
          <a:p>
            <a:pPr>
              <a:buClr>
                <a:schemeClr val="accent1"/>
              </a:buClr>
              <a:buSzPct val="180000"/>
            </a:pPr>
            <a:endParaRPr lang="en-US" dirty="0" smtClean="0"/>
          </a:p>
          <a:p>
            <a:pPr>
              <a:buClr>
                <a:schemeClr val="accent1"/>
              </a:buClr>
              <a:buSzPct val="180000"/>
            </a:pPr>
            <a:r>
              <a:rPr lang="en-US" dirty="0" smtClean="0"/>
              <a:t>Sends malicious SQL commands to the database server</a:t>
            </a:r>
          </a:p>
          <a:p>
            <a:pPr>
              <a:buNone/>
            </a:pPr>
            <a:endParaRPr lang="en-US" dirty="0" smtClean="0"/>
          </a:p>
          <a:p>
            <a:endParaRPr lang="en-US" dirty="0"/>
          </a:p>
        </p:txBody>
      </p:sp>
      <p:sp>
        <p:nvSpPr>
          <p:cNvPr id="4" name="Content Placeholder 3"/>
          <p:cNvSpPr>
            <a:spLocks noGrp="1"/>
          </p:cNvSpPr>
          <p:nvPr>
            <p:ph sz="quarter" idx="4294967295"/>
          </p:nvPr>
        </p:nvSpPr>
        <p:spPr>
          <a:xfrm>
            <a:off x="4800600" y="1981200"/>
            <a:ext cx="4041648" cy="4526280"/>
          </a:xfrm>
          <a:prstGeom prst="rect">
            <a:avLst/>
          </a:prstGeom>
        </p:spPr>
        <p:txBody>
          <a:bodyPr>
            <a:normAutofit fontScale="77500" lnSpcReduction="20000"/>
          </a:bodyPr>
          <a:lstStyle/>
          <a:p>
            <a:pPr>
              <a:buClr>
                <a:schemeClr val="accent1"/>
              </a:buClr>
              <a:buSzPct val="180000"/>
            </a:pPr>
            <a:r>
              <a:rPr lang="en-US" dirty="0" smtClean="0"/>
              <a:t>Most common attack goal is bulk extraction of data</a:t>
            </a:r>
          </a:p>
          <a:p>
            <a:pPr>
              <a:buClr>
                <a:schemeClr val="accent1"/>
              </a:buClr>
              <a:buSzPct val="180000"/>
            </a:pPr>
            <a:endParaRPr lang="en-US" dirty="0" smtClean="0"/>
          </a:p>
          <a:p>
            <a:pPr>
              <a:buClr>
                <a:schemeClr val="accent1"/>
              </a:buClr>
              <a:buSzPct val="180000"/>
            </a:pPr>
            <a:r>
              <a:rPr lang="en-US" dirty="0" smtClean="0"/>
              <a:t>Depending on the environment SQL injection can also be exploited to: </a:t>
            </a:r>
          </a:p>
          <a:p>
            <a:pPr lvl="1">
              <a:buSzPct val="100000"/>
            </a:pPr>
            <a:r>
              <a:rPr lang="en-US" dirty="0" smtClean="0"/>
              <a:t>Modify or delete data</a:t>
            </a:r>
          </a:p>
          <a:p>
            <a:pPr lvl="1">
              <a:buSzPct val="100000"/>
            </a:pPr>
            <a:r>
              <a:rPr lang="en-US" dirty="0" smtClean="0"/>
              <a:t>Execute arbitrary operating system commands</a:t>
            </a:r>
          </a:p>
          <a:p>
            <a:pPr lvl="1">
              <a:buSzPct val="100000"/>
            </a:pPr>
            <a:r>
              <a:rPr lang="en-US" dirty="0" smtClean="0"/>
              <a:t>Launch denial-of-service (</a:t>
            </a:r>
            <a:r>
              <a:rPr lang="en-US" dirty="0" err="1" smtClean="0"/>
              <a:t>DoS</a:t>
            </a:r>
            <a:r>
              <a:rPr lang="en-US" dirty="0" smtClean="0"/>
              <a:t>) attacks</a:t>
            </a:r>
          </a:p>
          <a:p>
            <a:endParaRPr lang="en-US" dirty="0"/>
          </a:p>
        </p:txBody>
      </p:sp>
    </p:spTree>
    <p:extLst>
      <p:ext uri="{BB962C8B-B14F-4D97-AF65-F5344CB8AC3E}">
        <p14:creationId xmlns:p14="http://schemas.microsoft.com/office/powerpoint/2010/main" val="7085667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0" dur="500"/>
                                        <p:tgtEl>
                                          <p:spTgt spid="4">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3" dur="500"/>
                                        <p:tgtEl>
                                          <p:spTgt spid="4">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6" dur="500"/>
                                        <p:tgtEl>
                                          <p:spTgt spid="4">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1835696" y="0"/>
            <a:ext cx="5888182" cy="6858000"/>
          </a:xfrm>
          <a:prstGeom prst="rect">
            <a:avLst/>
          </a:prstGeom>
          <a:noFill/>
          <a:ln>
            <a:noFill/>
          </a:ln>
        </p:spPr>
      </p:pic>
    </p:spTree>
    <p:extLst>
      <p:ext uri="{BB962C8B-B14F-4D97-AF65-F5344CB8AC3E}">
        <p14:creationId xmlns:p14="http://schemas.microsoft.com/office/powerpoint/2010/main" val="4174263998"/>
      </p:ext>
    </p:extLst>
  </p:cSld>
  <p:clrMapOvr>
    <a:masterClrMapping/>
  </p:clrMapOvr>
  <p:transition spd="slow">
    <p:strips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Injection Technique</a:t>
            </a:r>
            <a:endParaRPr lang="en-US" dirty="0"/>
          </a:p>
        </p:txBody>
      </p:sp>
      <p:graphicFrame>
        <p:nvGraphicFramePr>
          <p:cNvPr id="5" name="Content Placeholder 4"/>
          <p:cNvGraphicFramePr>
            <a:graphicFrameLocks noGrp="1"/>
          </p:cNvGraphicFramePr>
          <p:nvPr>
            <p:ph idx="1"/>
            <p:extLst/>
          </p:nvPr>
        </p:nvGraphicFramePr>
        <p:xfrm>
          <a:off x="457200" y="1295400"/>
          <a:ext cx="82296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4394811"/>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SQLi Attack Avenues</a:t>
            </a:r>
            <a:endParaRPr lang="en-US" dirty="0"/>
          </a:p>
        </p:txBody>
      </p:sp>
      <p:sp>
        <p:nvSpPr>
          <p:cNvPr id="7" name="Freeform 6"/>
          <p:cNvSpPr/>
          <p:nvPr/>
        </p:nvSpPr>
        <p:spPr>
          <a:xfrm>
            <a:off x="457200" y="1531948"/>
            <a:ext cx="8229600" cy="552825"/>
          </a:xfrm>
          <a:custGeom>
            <a:avLst/>
            <a:gdLst>
              <a:gd name="connsiteX0" fmla="*/ 0 w 8229600"/>
              <a:gd name="connsiteY0" fmla="*/ 0 h 552825"/>
              <a:gd name="connsiteX1" fmla="*/ 8229600 w 8229600"/>
              <a:gd name="connsiteY1" fmla="*/ 0 h 552825"/>
              <a:gd name="connsiteX2" fmla="*/ 8229600 w 8229600"/>
              <a:gd name="connsiteY2" fmla="*/ 552825 h 552825"/>
              <a:gd name="connsiteX3" fmla="*/ 0 w 8229600"/>
              <a:gd name="connsiteY3" fmla="*/ 552825 h 552825"/>
              <a:gd name="connsiteX4" fmla="*/ 0 w 8229600"/>
              <a:gd name="connsiteY4" fmla="*/ 0 h 55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0" h="552825">
                <a:moveTo>
                  <a:pt x="0" y="0"/>
                </a:moveTo>
                <a:lnTo>
                  <a:pt x="8229600" y="0"/>
                </a:lnTo>
                <a:lnTo>
                  <a:pt x="8229600" y="552825"/>
                </a:lnTo>
                <a:lnTo>
                  <a:pt x="0" y="55282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8708" tIns="270764" rIns="638708"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Attackers inject SQL commands by providing suitable crafted user input</a:t>
            </a:r>
            <a:endParaRPr lang="en-US" sz="1300" kern="1200" dirty="0"/>
          </a:p>
        </p:txBody>
      </p:sp>
      <p:sp>
        <p:nvSpPr>
          <p:cNvPr id="8" name="Freeform 7"/>
          <p:cNvSpPr/>
          <p:nvPr/>
        </p:nvSpPr>
        <p:spPr>
          <a:xfrm>
            <a:off x="868680" y="1340068"/>
            <a:ext cx="5760720" cy="383760"/>
          </a:xfrm>
          <a:custGeom>
            <a:avLst/>
            <a:gdLst>
              <a:gd name="connsiteX0" fmla="*/ 0 w 5760720"/>
              <a:gd name="connsiteY0" fmla="*/ 63961 h 383760"/>
              <a:gd name="connsiteX1" fmla="*/ 63961 w 5760720"/>
              <a:gd name="connsiteY1" fmla="*/ 0 h 383760"/>
              <a:gd name="connsiteX2" fmla="*/ 5696759 w 5760720"/>
              <a:gd name="connsiteY2" fmla="*/ 0 h 383760"/>
              <a:gd name="connsiteX3" fmla="*/ 5760720 w 5760720"/>
              <a:gd name="connsiteY3" fmla="*/ 63961 h 383760"/>
              <a:gd name="connsiteX4" fmla="*/ 5760720 w 5760720"/>
              <a:gd name="connsiteY4" fmla="*/ 319799 h 383760"/>
              <a:gd name="connsiteX5" fmla="*/ 5696759 w 5760720"/>
              <a:gd name="connsiteY5" fmla="*/ 383760 h 383760"/>
              <a:gd name="connsiteX6" fmla="*/ 63961 w 5760720"/>
              <a:gd name="connsiteY6" fmla="*/ 383760 h 383760"/>
              <a:gd name="connsiteX7" fmla="*/ 0 w 5760720"/>
              <a:gd name="connsiteY7" fmla="*/ 319799 h 383760"/>
              <a:gd name="connsiteX8" fmla="*/ 0 w 576072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720" h="383760">
                <a:moveTo>
                  <a:pt x="0" y="63961"/>
                </a:moveTo>
                <a:cubicBezTo>
                  <a:pt x="0" y="28636"/>
                  <a:pt x="28636" y="0"/>
                  <a:pt x="63961" y="0"/>
                </a:cubicBezTo>
                <a:lnTo>
                  <a:pt x="5696759" y="0"/>
                </a:lnTo>
                <a:cubicBezTo>
                  <a:pt x="5732084" y="0"/>
                  <a:pt x="5760720" y="28636"/>
                  <a:pt x="5760720" y="63961"/>
                </a:cubicBezTo>
                <a:lnTo>
                  <a:pt x="5760720" y="319799"/>
                </a:lnTo>
                <a:cubicBezTo>
                  <a:pt x="5760720" y="355124"/>
                  <a:pt x="5732084" y="383760"/>
                  <a:pt x="5696759" y="383760"/>
                </a:cubicBezTo>
                <a:lnTo>
                  <a:pt x="63961" y="383760"/>
                </a:lnTo>
                <a:cubicBezTo>
                  <a:pt x="28636" y="383760"/>
                  <a:pt x="0" y="355124"/>
                  <a:pt x="0" y="319799"/>
                </a:cubicBezTo>
                <a:lnTo>
                  <a:pt x="0" y="63961"/>
                </a:lnTo>
                <a:close/>
              </a:path>
            </a:pathLst>
          </a:cu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6476" tIns="18734" rIns="236476" bIns="18734"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rPr>
              <a:t>User input</a:t>
            </a:r>
            <a:endParaRPr lang="en-US" sz="1800" b="1" kern="1200" dirty="0">
              <a:solidFill>
                <a:schemeClr val="tx1"/>
              </a:solidFill>
            </a:endParaRPr>
          </a:p>
        </p:txBody>
      </p:sp>
      <p:sp>
        <p:nvSpPr>
          <p:cNvPr id="9" name="Freeform 8"/>
          <p:cNvSpPr/>
          <p:nvPr/>
        </p:nvSpPr>
        <p:spPr>
          <a:xfrm>
            <a:off x="457200" y="2346854"/>
            <a:ext cx="8229600" cy="737100"/>
          </a:xfrm>
          <a:custGeom>
            <a:avLst/>
            <a:gdLst>
              <a:gd name="connsiteX0" fmla="*/ 0 w 8229600"/>
              <a:gd name="connsiteY0" fmla="*/ 0 h 737100"/>
              <a:gd name="connsiteX1" fmla="*/ 8229600 w 8229600"/>
              <a:gd name="connsiteY1" fmla="*/ 0 h 737100"/>
              <a:gd name="connsiteX2" fmla="*/ 8229600 w 8229600"/>
              <a:gd name="connsiteY2" fmla="*/ 737100 h 737100"/>
              <a:gd name="connsiteX3" fmla="*/ 0 w 8229600"/>
              <a:gd name="connsiteY3" fmla="*/ 737100 h 737100"/>
              <a:gd name="connsiteX4" fmla="*/ 0 w 8229600"/>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0" h="737100">
                <a:moveTo>
                  <a:pt x="0" y="0"/>
                </a:moveTo>
                <a:lnTo>
                  <a:pt x="8229600" y="0"/>
                </a:lnTo>
                <a:lnTo>
                  <a:pt x="8229600" y="737100"/>
                </a:lnTo>
                <a:lnTo>
                  <a:pt x="0" y="737100"/>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8708" tIns="270764" rIns="638708"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Attackers can forge the values that are placed in HTTP and network headers and exploit this vulnerability by placing data directly into the headers</a:t>
            </a:r>
            <a:endParaRPr lang="en-US" sz="1300" kern="1200" dirty="0"/>
          </a:p>
        </p:txBody>
      </p:sp>
      <p:sp>
        <p:nvSpPr>
          <p:cNvPr id="10" name="Freeform 9"/>
          <p:cNvSpPr/>
          <p:nvPr/>
        </p:nvSpPr>
        <p:spPr>
          <a:xfrm>
            <a:off x="868680" y="2154974"/>
            <a:ext cx="5760720" cy="383760"/>
          </a:xfrm>
          <a:custGeom>
            <a:avLst/>
            <a:gdLst>
              <a:gd name="connsiteX0" fmla="*/ 0 w 5760720"/>
              <a:gd name="connsiteY0" fmla="*/ 63961 h 383760"/>
              <a:gd name="connsiteX1" fmla="*/ 63961 w 5760720"/>
              <a:gd name="connsiteY1" fmla="*/ 0 h 383760"/>
              <a:gd name="connsiteX2" fmla="*/ 5696759 w 5760720"/>
              <a:gd name="connsiteY2" fmla="*/ 0 h 383760"/>
              <a:gd name="connsiteX3" fmla="*/ 5760720 w 5760720"/>
              <a:gd name="connsiteY3" fmla="*/ 63961 h 383760"/>
              <a:gd name="connsiteX4" fmla="*/ 5760720 w 5760720"/>
              <a:gd name="connsiteY4" fmla="*/ 319799 h 383760"/>
              <a:gd name="connsiteX5" fmla="*/ 5696759 w 5760720"/>
              <a:gd name="connsiteY5" fmla="*/ 383760 h 383760"/>
              <a:gd name="connsiteX6" fmla="*/ 63961 w 5760720"/>
              <a:gd name="connsiteY6" fmla="*/ 383760 h 383760"/>
              <a:gd name="connsiteX7" fmla="*/ 0 w 5760720"/>
              <a:gd name="connsiteY7" fmla="*/ 319799 h 383760"/>
              <a:gd name="connsiteX8" fmla="*/ 0 w 576072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720" h="383760">
                <a:moveTo>
                  <a:pt x="0" y="63961"/>
                </a:moveTo>
                <a:cubicBezTo>
                  <a:pt x="0" y="28636"/>
                  <a:pt x="28636" y="0"/>
                  <a:pt x="63961" y="0"/>
                </a:cubicBezTo>
                <a:lnTo>
                  <a:pt x="5696759" y="0"/>
                </a:lnTo>
                <a:cubicBezTo>
                  <a:pt x="5732084" y="0"/>
                  <a:pt x="5760720" y="28636"/>
                  <a:pt x="5760720" y="63961"/>
                </a:cubicBezTo>
                <a:lnTo>
                  <a:pt x="5760720" y="319799"/>
                </a:lnTo>
                <a:cubicBezTo>
                  <a:pt x="5760720" y="355124"/>
                  <a:pt x="5732084" y="383760"/>
                  <a:pt x="5696759" y="383760"/>
                </a:cubicBezTo>
                <a:lnTo>
                  <a:pt x="63961" y="383760"/>
                </a:lnTo>
                <a:cubicBezTo>
                  <a:pt x="28636" y="383760"/>
                  <a:pt x="0" y="355124"/>
                  <a:pt x="0" y="319799"/>
                </a:cubicBezTo>
                <a:lnTo>
                  <a:pt x="0" y="63961"/>
                </a:lnTo>
                <a:close/>
              </a:path>
            </a:pathLst>
          </a:cu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6476" tIns="18734" rIns="236476" bIns="18734"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rPr>
              <a:t>Server variables</a:t>
            </a:r>
            <a:endParaRPr lang="en-US" sz="1800" b="1" kern="1200" dirty="0">
              <a:solidFill>
                <a:schemeClr val="tx1"/>
              </a:solidFill>
            </a:endParaRPr>
          </a:p>
        </p:txBody>
      </p:sp>
      <p:sp>
        <p:nvSpPr>
          <p:cNvPr id="11" name="Freeform 10"/>
          <p:cNvSpPr/>
          <p:nvPr/>
        </p:nvSpPr>
        <p:spPr>
          <a:xfrm>
            <a:off x="457200" y="3346034"/>
            <a:ext cx="8229600" cy="921375"/>
          </a:xfrm>
          <a:custGeom>
            <a:avLst/>
            <a:gdLst>
              <a:gd name="connsiteX0" fmla="*/ 0 w 8229600"/>
              <a:gd name="connsiteY0" fmla="*/ 0 h 921375"/>
              <a:gd name="connsiteX1" fmla="*/ 8229600 w 8229600"/>
              <a:gd name="connsiteY1" fmla="*/ 0 h 921375"/>
              <a:gd name="connsiteX2" fmla="*/ 8229600 w 8229600"/>
              <a:gd name="connsiteY2" fmla="*/ 921375 h 921375"/>
              <a:gd name="connsiteX3" fmla="*/ 0 w 8229600"/>
              <a:gd name="connsiteY3" fmla="*/ 921375 h 921375"/>
              <a:gd name="connsiteX4" fmla="*/ 0 w 8229600"/>
              <a:gd name="connsiteY4" fmla="*/ 0 h 92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0" h="921375">
                <a:moveTo>
                  <a:pt x="0" y="0"/>
                </a:moveTo>
                <a:lnTo>
                  <a:pt x="8229600" y="0"/>
                </a:lnTo>
                <a:lnTo>
                  <a:pt x="8229600" y="921375"/>
                </a:lnTo>
                <a:lnTo>
                  <a:pt x="0" y="9213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8708" tIns="270764" rIns="638708"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 malicious user could rely on data already present in the system or database to trigger an SQL injection attack, so when the attack occurs, the input that modifies the query to cause an attack does not come from the user, but from within the system itself</a:t>
            </a:r>
            <a:endParaRPr lang="en-US" sz="1300" kern="1200" dirty="0"/>
          </a:p>
        </p:txBody>
      </p:sp>
      <p:sp>
        <p:nvSpPr>
          <p:cNvPr id="12" name="Freeform 11"/>
          <p:cNvSpPr/>
          <p:nvPr/>
        </p:nvSpPr>
        <p:spPr>
          <a:xfrm>
            <a:off x="868680" y="3154154"/>
            <a:ext cx="5760720" cy="383760"/>
          </a:xfrm>
          <a:custGeom>
            <a:avLst/>
            <a:gdLst>
              <a:gd name="connsiteX0" fmla="*/ 0 w 5760720"/>
              <a:gd name="connsiteY0" fmla="*/ 63961 h 383760"/>
              <a:gd name="connsiteX1" fmla="*/ 63961 w 5760720"/>
              <a:gd name="connsiteY1" fmla="*/ 0 h 383760"/>
              <a:gd name="connsiteX2" fmla="*/ 5696759 w 5760720"/>
              <a:gd name="connsiteY2" fmla="*/ 0 h 383760"/>
              <a:gd name="connsiteX3" fmla="*/ 5760720 w 5760720"/>
              <a:gd name="connsiteY3" fmla="*/ 63961 h 383760"/>
              <a:gd name="connsiteX4" fmla="*/ 5760720 w 5760720"/>
              <a:gd name="connsiteY4" fmla="*/ 319799 h 383760"/>
              <a:gd name="connsiteX5" fmla="*/ 5696759 w 5760720"/>
              <a:gd name="connsiteY5" fmla="*/ 383760 h 383760"/>
              <a:gd name="connsiteX6" fmla="*/ 63961 w 5760720"/>
              <a:gd name="connsiteY6" fmla="*/ 383760 h 383760"/>
              <a:gd name="connsiteX7" fmla="*/ 0 w 5760720"/>
              <a:gd name="connsiteY7" fmla="*/ 319799 h 383760"/>
              <a:gd name="connsiteX8" fmla="*/ 0 w 576072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720" h="383760">
                <a:moveTo>
                  <a:pt x="0" y="63961"/>
                </a:moveTo>
                <a:cubicBezTo>
                  <a:pt x="0" y="28636"/>
                  <a:pt x="28636" y="0"/>
                  <a:pt x="63961" y="0"/>
                </a:cubicBezTo>
                <a:lnTo>
                  <a:pt x="5696759" y="0"/>
                </a:lnTo>
                <a:cubicBezTo>
                  <a:pt x="5732084" y="0"/>
                  <a:pt x="5760720" y="28636"/>
                  <a:pt x="5760720" y="63961"/>
                </a:cubicBezTo>
                <a:lnTo>
                  <a:pt x="5760720" y="319799"/>
                </a:lnTo>
                <a:cubicBezTo>
                  <a:pt x="5760720" y="355124"/>
                  <a:pt x="5732084" y="383760"/>
                  <a:pt x="5696759" y="383760"/>
                </a:cubicBezTo>
                <a:lnTo>
                  <a:pt x="63961" y="383760"/>
                </a:lnTo>
                <a:cubicBezTo>
                  <a:pt x="28636" y="383760"/>
                  <a:pt x="0" y="355124"/>
                  <a:pt x="0" y="319799"/>
                </a:cubicBezTo>
                <a:lnTo>
                  <a:pt x="0" y="63961"/>
                </a:lnTo>
                <a:close/>
              </a:path>
            </a:pathLst>
          </a:cu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6476" tIns="18734" rIns="236476" bIns="18734"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rPr>
              <a:t>Second-order injection</a:t>
            </a:r>
            <a:endParaRPr lang="en-US" sz="1800" b="1" kern="1200" dirty="0">
              <a:solidFill>
                <a:schemeClr val="tx1"/>
              </a:solidFill>
            </a:endParaRPr>
          </a:p>
        </p:txBody>
      </p:sp>
      <p:sp>
        <p:nvSpPr>
          <p:cNvPr id="13" name="Freeform 12"/>
          <p:cNvSpPr/>
          <p:nvPr/>
        </p:nvSpPr>
        <p:spPr>
          <a:xfrm>
            <a:off x="457200" y="4529489"/>
            <a:ext cx="8229600" cy="737100"/>
          </a:xfrm>
          <a:custGeom>
            <a:avLst/>
            <a:gdLst>
              <a:gd name="connsiteX0" fmla="*/ 0 w 8229600"/>
              <a:gd name="connsiteY0" fmla="*/ 0 h 737100"/>
              <a:gd name="connsiteX1" fmla="*/ 8229600 w 8229600"/>
              <a:gd name="connsiteY1" fmla="*/ 0 h 737100"/>
              <a:gd name="connsiteX2" fmla="*/ 8229600 w 8229600"/>
              <a:gd name="connsiteY2" fmla="*/ 737100 h 737100"/>
              <a:gd name="connsiteX3" fmla="*/ 0 w 8229600"/>
              <a:gd name="connsiteY3" fmla="*/ 737100 h 737100"/>
              <a:gd name="connsiteX4" fmla="*/ 0 w 8229600"/>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0" h="737100">
                <a:moveTo>
                  <a:pt x="0" y="0"/>
                </a:moveTo>
                <a:lnTo>
                  <a:pt x="8229600" y="0"/>
                </a:lnTo>
                <a:lnTo>
                  <a:pt x="8229600" y="737100"/>
                </a:lnTo>
                <a:lnTo>
                  <a:pt x="0" y="737100"/>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8708" tIns="270764" rIns="638708"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An attacker could alter cookies such that when the application server builds an SQL query based on the cookie’s content, the structure and function of the query is modified</a:t>
            </a:r>
            <a:endParaRPr lang="en-US" sz="1300" kern="1200" dirty="0"/>
          </a:p>
        </p:txBody>
      </p:sp>
      <p:sp>
        <p:nvSpPr>
          <p:cNvPr id="14" name="Freeform 13"/>
          <p:cNvSpPr/>
          <p:nvPr/>
        </p:nvSpPr>
        <p:spPr>
          <a:xfrm>
            <a:off x="868680" y="4337609"/>
            <a:ext cx="5760720" cy="383760"/>
          </a:xfrm>
          <a:custGeom>
            <a:avLst/>
            <a:gdLst>
              <a:gd name="connsiteX0" fmla="*/ 0 w 5760720"/>
              <a:gd name="connsiteY0" fmla="*/ 63961 h 383760"/>
              <a:gd name="connsiteX1" fmla="*/ 63961 w 5760720"/>
              <a:gd name="connsiteY1" fmla="*/ 0 h 383760"/>
              <a:gd name="connsiteX2" fmla="*/ 5696759 w 5760720"/>
              <a:gd name="connsiteY2" fmla="*/ 0 h 383760"/>
              <a:gd name="connsiteX3" fmla="*/ 5760720 w 5760720"/>
              <a:gd name="connsiteY3" fmla="*/ 63961 h 383760"/>
              <a:gd name="connsiteX4" fmla="*/ 5760720 w 5760720"/>
              <a:gd name="connsiteY4" fmla="*/ 319799 h 383760"/>
              <a:gd name="connsiteX5" fmla="*/ 5696759 w 5760720"/>
              <a:gd name="connsiteY5" fmla="*/ 383760 h 383760"/>
              <a:gd name="connsiteX6" fmla="*/ 63961 w 5760720"/>
              <a:gd name="connsiteY6" fmla="*/ 383760 h 383760"/>
              <a:gd name="connsiteX7" fmla="*/ 0 w 5760720"/>
              <a:gd name="connsiteY7" fmla="*/ 319799 h 383760"/>
              <a:gd name="connsiteX8" fmla="*/ 0 w 576072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720" h="383760">
                <a:moveTo>
                  <a:pt x="0" y="63961"/>
                </a:moveTo>
                <a:cubicBezTo>
                  <a:pt x="0" y="28636"/>
                  <a:pt x="28636" y="0"/>
                  <a:pt x="63961" y="0"/>
                </a:cubicBezTo>
                <a:lnTo>
                  <a:pt x="5696759" y="0"/>
                </a:lnTo>
                <a:cubicBezTo>
                  <a:pt x="5732084" y="0"/>
                  <a:pt x="5760720" y="28636"/>
                  <a:pt x="5760720" y="63961"/>
                </a:cubicBezTo>
                <a:lnTo>
                  <a:pt x="5760720" y="319799"/>
                </a:lnTo>
                <a:cubicBezTo>
                  <a:pt x="5760720" y="355124"/>
                  <a:pt x="5732084" y="383760"/>
                  <a:pt x="5696759" y="383760"/>
                </a:cubicBezTo>
                <a:lnTo>
                  <a:pt x="63961" y="383760"/>
                </a:lnTo>
                <a:cubicBezTo>
                  <a:pt x="28636" y="383760"/>
                  <a:pt x="0" y="355124"/>
                  <a:pt x="0" y="319799"/>
                </a:cubicBezTo>
                <a:lnTo>
                  <a:pt x="0" y="63961"/>
                </a:lnTo>
                <a:close/>
              </a:path>
            </a:pathLst>
          </a:cu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6476" tIns="18734" rIns="236476" bIns="18734"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rPr>
              <a:t>Cookies</a:t>
            </a:r>
            <a:endParaRPr lang="en-US" sz="1800" b="1" kern="1200" dirty="0">
              <a:solidFill>
                <a:schemeClr val="tx1"/>
              </a:solidFill>
            </a:endParaRPr>
          </a:p>
        </p:txBody>
      </p:sp>
      <p:sp>
        <p:nvSpPr>
          <p:cNvPr id="15" name="Freeform 14"/>
          <p:cNvSpPr/>
          <p:nvPr/>
        </p:nvSpPr>
        <p:spPr>
          <a:xfrm>
            <a:off x="457200" y="5528669"/>
            <a:ext cx="8229600" cy="552825"/>
          </a:xfrm>
          <a:custGeom>
            <a:avLst/>
            <a:gdLst>
              <a:gd name="connsiteX0" fmla="*/ 0 w 8229600"/>
              <a:gd name="connsiteY0" fmla="*/ 0 h 552825"/>
              <a:gd name="connsiteX1" fmla="*/ 8229600 w 8229600"/>
              <a:gd name="connsiteY1" fmla="*/ 0 h 552825"/>
              <a:gd name="connsiteX2" fmla="*/ 8229600 w 8229600"/>
              <a:gd name="connsiteY2" fmla="*/ 552825 h 552825"/>
              <a:gd name="connsiteX3" fmla="*/ 0 w 8229600"/>
              <a:gd name="connsiteY3" fmla="*/ 552825 h 552825"/>
              <a:gd name="connsiteX4" fmla="*/ 0 w 8229600"/>
              <a:gd name="connsiteY4" fmla="*/ 0 h 55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0" h="552825">
                <a:moveTo>
                  <a:pt x="0" y="0"/>
                </a:moveTo>
                <a:lnTo>
                  <a:pt x="8229600" y="0"/>
                </a:lnTo>
                <a:lnTo>
                  <a:pt x="8229600" y="552825"/>
                </a:lnTo>
                <a:lnTo>
                  <a:pt x="0" y="55282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8708" tIns="270764" rIns="638708"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Applying user input that constructs an attack outside the realm of web requests</a:t>
            </a:r>
            <a:endParaRPr lang="en-US" sz="1300" kern="1200" dirty="0"/>
          </a:p>
        </p:txBody>
      </p:sp>
      <p:sp>
        <p:nvSpPr>
          <p:cNvPr id="16" name="Freeform 15"/>
          <p:cNvSpPr/>
          <p:nvPr/>
        </p:nvSpPr>
        <p:spPr>
          <a:xfrm>
            <a:off x="868680" y="5336789"/>
            <a:ext cx="5760720" cy="383760"/>
          </a:xfrm>
          <a:custGeom>
            <a:avLst/>
            <a:gdLst>
              <a:gd name="connsiteX0" fmla="*/ 0 w 5760720"/>
              <a:gd name="connsiteY0" fmla="*/ 63961 h 383760"/>
              <a:gd name="connsiteX1" fmla="*/ 63961 w 5760720"/>
              <a:gd name="connsiteY1" fmla="*/ 0 h 383760"/>
              <a:gd name="connsiteX2" fmla="*/ 5696759 w 5760720"/>
              <a:gd name="connsiteY2" fmla="*/ 0 h 383760"/>
              <a:gd name="connsiteX3" fmla="*/ 5760720 w 5760720"/>
              <a:gd name="connsiteY3" fmla="*/ 63961 h 383760"/>
              <a:gd name="connsiteX4" fmla="*/ 5760720 w 5760720"/>
              <a:gd name="connsiteY4" fmla="*/ 319799 h 383760"/>
              <a:gd name="connsiteX5" fmla="*/ 5696759 w 5760720"/>
              <a:gd name="connsiteY5" fmla="*/ 383760 h 383760"/>
              <a:gd name="connsiteX6" fmla="*/ 63961 w 5760720"/>
              <a:gd name="connsiteY6" fmla="*/ 383760 h 383760"/>
              <a:gd name="connsiteX7" fmla="*/ 0 w 5760720"/>
              <a:gd name="connsiteY7" fmla="*/ 319799 h 383760"/>
              <a:gd name="connsiteX8" fmla="*/ 0 w 576072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720" h="383760">
                <a:moveTo>
                  <a:pt x="0" y="63961"/>
                </a:moveTo>
                <a:cubicBezTo>
                  <a:pt x="0" y="28636"/>
                  <a:pt x="28636" y="0"/>
                  <a:pt x="63961" y="0"/>
                </a:cubicBezTo>
                <a:lnTo>
                  <a:pt x="5696759" y="0"/>
                </a:lnTo>
                <a:cubicBezTo>
                  <a:pt x="5732084" y="0"/>
                  <a:pt x="5760720" y="28636"/>
                  <a:pt x="5760720" y="63961"/>
                </a:cubicBezTo>
                <a:lnTo>
                  <a:pt x="5760720" y="319799"/>
                </a:lnTo>
                <a:cubicBezTo>
                  <a:pt x="5760720" y="355124"/>
                  <a:pt x="5732084" y="383760"/>
                  <a:pt x="5696759" y="383760"/>
                </a:cubicBezTo>
                <a:lnTo>
                  <a:pt x="63961" y="383760"/>
                </a:lnTo>
                <a:cubicBezTo>
                  <a:pt x="28636" y="383760"/>
                  <a:pt x="0" y="355124"/>
                  <a:pt x="0" y="319799"/>
                </a:cubicBezTo>
                <a:lnTo>
                  <a:pt x="0" y="63961"/>
                </a:lnTo>
                <a:close/>
              </a:path>
            </a:pathLst>
          </a:cu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6476" tIns="18734" rIns="236476" bIns="18734"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rPr>
              <a:t>Physical user input</a:t>
            </a:r>
            <a:endParaRPr lang="en-US" sz="1800" b="1" kern="1200" dirty="0">
              <a:solidFill>
                <a:schemeClr val="tx1"/>
              </a:solidFill>
            </a:endParaRPr>
          </a:p>
        </p:txBody>
      </p:sp>
    </p:spTree>
    <p:extLst>
      <p:ext uri="{BB962C8B-B14F-4D97-AF65-F5344CB8AC3E}">
        <p14:creationId xmlns:p14="http://schemas.microsoft.com/office/powerpoint/2010/main" val="2009388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14</a:t>
            </a:fld>
            <a:endParaRPr lang="en-US"/>
          </a:p>
        </p:txBody>
      </p:sp>
      <p:sp>
        <p:nvSpPr>
          <p:cNvPr id="5" name="Content Placeholder 4"/>
          <p:cNvSpPr>
            <a:spLocks noGrp="1"/>
          </p:cNvSpPr>
          <p:nvPr>
            <p:ph idx="1"/>
          </p:nvPr>
        </p:nvSpPr>
        <p:spPr/>
        <p:txBody>
          <a:bodyPr/>
          <a:lstStyle/>
          <a:p>
            <a:endParaRPr lang="en-US"/>
          </a:p>
        </p:txBody>
      </p:sp>
      <p:pic>
        <p:nvPicPr>
          <p:cNvPr id="4100" name="Picture 4" descr="http://i.kinja-img.com/gawker-media/image/upload/s--HDjMWC4F--/c_fit,fl_progressive,q_80,w_636/18mpenleoksq8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14574"/>
            <a:ext cx="6057900" cy="45434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sledjama.com/wp-content/uploads/2010/07/sql_injection_comic_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9" y="43448"/>
            <a:ext cx="7734816"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70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 calcmode="lin" valueType="num">
                                      <p:cBhvr>
                                        <p:cTn id="7" dur="500" fill="hold"/>
                                        <p:tgtEl>
                                          <p:spTgt spid="4102"/>
                                        </p:tgtEl>
                                        <p:attrNameLst>
                                          <p:attrName>ppt_w</p:attrName>
                                        </p:attrNameLst>
                                      </p:cBhvr>
                                      <p:tavLst>
                                        <p:tav tm="0">
                                          <p:val>
                                            <p:fltVal val="0"/>
                                          </p:val>
                                        </p:tav>
                                        <p:tav tm="100000">
                                          <p:val>
                                            <p:strVal val="#ppt_w"/>
                                          </p:val>
                                        </p:tav>
                                      </p:tavLst>
                                    </p:anim>
                                    <p:anim calcmode="lin" valueType="num">
                                      <p:cBhvr>
                                        <p:cTn id="8" dur="500" fill="hold"/>
                                        <p:tgtEl>
                                          <p:spTgt spid="4102"/>
                                        </p:tgtEl>
                                        <p:attrNameLst>
                                          <p:attrName>ppt_h</p:attrName>
                                        </p:attrNameLst>
                                      </p:cBhvr>
                                      <p:tavLst>
                                        <p:tav tm="0">
                                          <p:val>
                                            <p:fltVal val="0"/>
                                          </p:val>
                                        </p:tav>
                                        <p:tav tm="100000">
                                          <p:val>
                                            <p:strVal val="#ppt_h"/>
                                          </p:val>
                                        </p:tav>
                                      </p:tavLst>
                                    </p:anim>
                                    <p:animEffect transition="in" filter="fade">
                                      <p:cBhvr>
                                        <p:cTn id="9"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Inband Attacks</a:t>
            </a:r>
            <a:endParaRPr lang="en-US" dirty="0"/>
          </a:p>
        </p:txBody>
      </p:sp>
      <p:sp>
        <p:nvSpPr>
          <p:cNvPr id="3" name="Content Placeholder 2"/>
          <p:cNvSpPr>
            <a:spLocks noGrp="1"/>
          </p:cNvSpPr>
          <p:nvPr>
            <p:ph idx="1"/>
          </p:nvPr>
        </p:nvSpPr>
        <p:spPr/>
        <p:txBody>
          <a:bodyPr/>
          <a:lstStyle/>
          <a:p>
            <a:r>
              <a:rPr lang="en-US" smtClean="0"/>
              <a:t>Uses the same communication channel for injecting SQL code and retrieving results</a:t>
            </a:r>
          </a:p>
          <a:p>
            <a:pPr lvl="1"/>
            <a:r>
              <a:rPr lang="en-US" smtClean="0"/>
              <a:t>The retrieved data are presented directly in application Web page</a:t>
            </a:r>
          </a:p>
          <a:p>
            <a:pPr lvl="1"/>
            <a:r>
              <a:rPr lang="en-US" smtClean="0"/>
              <a:t>Include:</a:t>
            </a:r>
          </a:p>
          <a:p>
            <a:pPr lvl="3"/>
            <a:endParaRPr lang="en-US" dirty="0"/>
          </a:p>
        </p:txBody>
      </p:sp>
      <p:sp>
        <p:nvSpPr>
          <p:cNvPr id="8" name="Freeform 7"/>
          <p:cNvSpPr/>
          <p:nvPr/>
        </p:nvSpPr>
        <p:spPr>
          <a:xfrm>
            <a:off x="762967" y="3352800"/>
            <a:ext cx="2515195" cy="3200400"/>
          </a:xfrm>
          <a:custGeom>
            <a:avLst/>
            <a:gdLst>
              <a:gd name="connsiteX0" fmla="*/ 0 w 2515195"/>
              <a:gd name="connsiteY0" fmla="*/ 251520 h 3200400"/>
              <a:gd name="connsiteX1" fmla="*/ 251520 w 2515195"/>
              <a:gd name="connsiteY1" fmla="*/ 0 h 3200400"/>
              <a:gd name="connsiteX2" fmla="*/ 2263676 w 2515195"/>
              <a:gd name="connsiteY2" fmla="*/ 0 h 3200400"/>
              <a:gd name="connsiteX3" fmla="*/ 2515196 w 2515195"/>
              <a:gd name="connsiteY3" fmla="*/ 251520 h 3200400"/>
              <a:gd name="connsiteX4" fmla="*/ 2515195 w 2515195"/>
              <a:gd name="connsiteY4" fmla="*/ 2948881 h 3200400"/>
              <a:gd name="connsiteX5" fmla="*/ 2263675 w 2515195"/>
              <a:gd name="connsiteY5" fmla="*/ 3200401 h 3200400"/>
              <a:gd name="connsiteX6" fmla="*/ 251520 w 2515195"/>
              <a:gd name="connsiteY6" fmla="*/ 3200400 h 3200400"/>
              <a:gd name="connsiteX7" fmla="*/ 0 w 2515195"/>
              <a:gd name="connsiteY7" fmla="*/ 2948880 h 3200400"/>
              <a:gd name="connsiteX8" fmla="*/ 0 w 2515195"/>
              <a:gd name="connsiteY8" fmla="*/ 25152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5195" h="3200400">
                <a:moveTo>
                  <a:pt x="0" y="251520"/>
                </a:moveTo>
                <a:cubicBezTo>
                  <a:pt x="0" y="112609"/>
                  <a:pt x="112609" y="0"/>
                  <a:pt x="251520" y="0"/>
                </a:cubicBezTo>
                <a:lnTo>
                  <a:pt x="2263676" y="0"/>
                </a:lnTo>
                <a:cubicBezTo>
                  <a:pt x="2402587" y="0"/>
                  <a:pt x="2515196" y="112609"/>
                  <a:pt x="2515196" y="251520"/>
                </a:cubicBezTo>
                <a:cubicBezTo>
                  <a:pt x="2515196" y="1150640"/>
                  <a:pt x="2515195" y="2049761"/>
                  <a:pt x="2515195" y="2948881"/>
                </a:cubicBezTo>
                <a:cubicBezTo>
                  <a:pt x="2515195" y="3087792"/>
                  <a:pt x="2402586" y="3200401"/>
                  <a:pt x="2263675" y="3200401"/>
                </a:cubicBezTo>
                <a:lnTo>
                  <a:pt x="251520" y="3200400"/>
                </a:lnTo>
                <a:cubicBezTo>
                  <a:pt x="112609" y="3200400"/>
                  <a:pt x="0" y="3087791"/>
                  <a:pt x="0" y="2948880"/>
                </a:cubicBezTo>
                <a:lnTo>
                  <a:pt x="0" y="25152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2870" tIns="102870" rIns="102870" bIns="2343150" numCol="1" spcCol="1270" anchor="ctr" anchorCtr="0">
            <a:noAutofit/>
          </a:bodyPr>
          <a:lstStyle/>
          <a:p>
            <a:pPr lvl="0" algn="ctr" defTabSz="1200150">
              <a:lnSpc>
                <a:spcPct val="90000"/>
              </a:lnSpc>
              <a:spcBef>
                <a:spcPct val="0"/>
              </a:spcBef>
              <a:spcAft>
                <a:spcPct val="35000"/>
              </a:spcAft>
            </a:pPr>
            <a:r>
              <a:rPr lang="en-US" sz="2700" kern="1200" dirty="0" smtClean="0"/>
              <a:t>Tautology</a:t>
            </a:r>
            <a:endParaRPr lang="en-US" sz="2700" kern="1200" dirty="0"/>
          </a:p>
        </p:txBody>
      </p:sp>
      <p:sp>
        <p:nvSpPr>
          <p:cNvPr id="9" name="Freeform 8"/>
          <p:cNvSpPr/>
          <p:nvPr/>
        </p:nvSpPr>
        <p:spPr>
          <a:xfrm>
            <a:off x="1014486" y="4312920"/>
            <a:ext cx="2012156" cy="2080260"/>
          </a:xfrm>
          <a:custGeom>
            <a:avLst/>
            <a:gdLst>
              <a:gd name="connsiteX0" fmla="*/ 0 w 2012156"/>
              <a:gd name="connsiteY0" fmla="*/ 201216 h 2080260"/>
              <a:gd name="connsiteX1" fmla="*/ 201216 w 2012156"/>
              <a:gd name="connsiteY1" fmla="*/ 0 h 2080260"/>
              <a:gd name="connsiteX2" fmla="*/ 1810940 w 2012156"/>
              <a:gd name="connsiteY2" fmla="*/ 0 h 2080260"/>
              <a:gd name="connsiteX3" fmla="*/ 2012156 w 2012156"/>
              <a:gd name="connsiteY3" fmla="*/ 201216 h 2080260"/>
              <a:gd name="connsiteX4" fmla="*/ 2012156 w 2012156"/>
              <a:gd name="connsiteY4" fmla="*/ 1879044 h 2080260"/>
              <a:gd name="connsiteX5" fmla="*/ 1810940 w 2012156"/>
              <a:gd name="connsiteY5" fmla="*/ 2080260 h 2080260"/>
              <a:gd name="connsiteX6" fmla="*/ 201216 w 2012156"/>
              <a:gd name="connsiteY6" fmla="*/ 2080260 h 2080260"/>
              <a:gd name="connsiteX7" fmla="*/ 0 w 2012156"/>
              <a:gd name="connsiteY7" fmla="*/ 1879044 h 2080260"/>
              <a:gd name="connsiteX8" fmla="*/ 0 w 2012156"/>
              <a:gd name="connsiteY8" fmla="*/ 201216 h 208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156" h="2080260">
                <a:moveTo>
                  <a:pt x="0" y="201216"/>
                </a:moveTo>
                <a:cubicBezTo>
                  <a:pt x="0" y="90087"/>
                  <a:pt x="90087" y="0"/>
                  <a:pt x="201216" y="0"/>
                </a:cubicBezTo>
                <a:lnTo>
                  <a:pt x="1810940" y="0"/>
                </a:lnTo>
                <a:cubicBezTo>
                  <a:pt x="1922069" y="0"/>
                  <a:pt x="2012156" y="90087"/>
                  <a:pt x="2012156" y="201216"/>
                </a:cubicBezTo>
                <a:lnTo>
                  <a:pt x="2012156" y="1879044"/>
                </a:lnTo>
                <a:cubicBezTo>
                  <a:pt x="2012156" y="1990173"/>
                  <a:pt x="1922069" y="2080260"/>
                  <a:pt x="1810940" y="2080260"/>
                </a:cubicBezTo>
                <a:lnTo>
                  <a:pt x="201216" y="2080260"/>
                </a:lnTo>
                <a:cubicBezTo>
                  <a:pt x="90087" y="2080260"/>
                  <a:pt x="0" y="1990173"/>
                  <a:pt x="0" y="1879044"/>
                </a:cubicBezTo>
                <a:lnTo>
                  <a:pt x="0" y="201216"/>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2114" tIns="91319" rIns="102114" bIns="91319" numCol="1" spcCol="1270" anchor="ctr" anchorCtr="0">
            <a:noAutofit/>
          </a:bodyPr>
          <a:lstStyle/>
          <a:p>
            <a:pPr lvl="0" algn="ctr" defTabSz="755650">
              <a:lnSpc>
                <a:spcPct val="90000"/>
              </a:lnSpc>
              <a:spcBef>
                <a:spcPct val="0"/>
              </a:spcBef>
              <a:spcAft>
                <a:spcPct val="35000"/>
              </a:spcAft>
            </a:pPr>
            <a:r>
              <a:rPr lang="en-US" sz="1700" b="1" kern="1200" dirty="0" smtClean="0"/>
              <a:t>This form of attack injects code in one or more conditional statements so that they always evaluate to true</a:t>
            </a:r>
          </a:p>
        </p:txBody>
      </p:sp>
      <p:sp>
        <p:nvSpPr>
          <p:cNvPr id="10" name="Freeform 9"/>
          <p:cNvSpPr/>
          <p:nvPr/>
        </p:nvSpPr>
        <p:spPr>
          <a:xfrm>
            <a:off x="3466802" y="3352800"/>
            <a:ext cx="2515195" cy="3200400"/>
          </a:xfrm>
          <a:custGeom>
            <a:avLst/>
            <a:gdLst>
              <a:gd name="connsiteX0" fmla="*/ 0 w 2515195"/>
              <a:gd name="connsiteY0" fmla="*/ 251520 h 3200400"/>
              <a:gd name="connsiteX1" fmla="*/ 251520 w 2515195"/>
              <a:gd name="connsiteY1" fmla="*/ 0 h 3200400"/>
              <a:gd name="connsiteX2" fmla="*/ 2263676 w 2515195"/>
              <a:gd name="connsiteY2" fmla="*/ 0 h 3200400"/>
              <a:gd name="connsiteX3" fmla="*/ 2515196 w 2515195"/>
              <a:gd name="connsiteY3" fmla="*/ 251520 h 3200400"/>
              <a:gd name="connsiteX4" fmla="*/ 2515195 w 2515195"/>
              <a:gd name="connsiteY4" fmla="*/ 2948881 h 3200400"/>
              <a:gd name="connsiteX5" fmla="*/ 2263675 w 2515195"/>
              <a:gd name="connsiteY5" fmla="*/ 3200401 h 3200400"/>
              <a:gd name="connsiteX6" fmla="*/ 251520 w 2515195"/>
              <a:gd name="connsiteY6" fmla="*/ 3200400 h 3200400"/>
              <a:gd name="connsiteX7" fmla="*/ 0 w 2515195"/>
              <a:gd name="connsiteY7" fmla="*/ 2948880 h 3200400"/>
              <a:gd name="connsiteX8" fmla="*/ 0 w 2515195"/>
              <a:gd name="connsiteY8" fmla="*/ 25152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5195" h="3200400">
                <a:moveTo>
                  <a:pt x="0" y="251520"/>
                </a:moveTo>
                <a:cubicBezTo>
                  <a:pt x="0" y="112609"/>
                  <a:pt x="112609" y="0"/>
                  <a:pt x="251520" y="0"/>
                </a:cubicBezTo>
                <a:lnTo>
                  <a:pt x="2263676" y="0"/>
                </a:lnTo>
                <a:cubicBezTo>
                  <a:pt x="2402587" y="0"/>
                  <a:pt x="2515196" y="112609"/>
                  <a:pt x="2515196" y="251520"/>
                </a:cubicBezTo>
                <a:cubicBezTo>
                  <a:pt x="2515196" y="1150640"/>
                  <a:pt x="2515195" y="2049761"/>
                  <a:pt x="2515195" y="2948881"/>
                </a:cubicBezTo>
                <a:cubicBezTo>
                  <a:pt x="2515195" y="3087792"/>
                  <a:pt x="2402586" y="3200401"/>
                  <a:pt x="2263675" y="3200401"/>
                </a:cubicBezTo>
                <a:lnTo>
                  <a:pt x="251520" y="3200400"/>
                </a:lnTo>
                <a:cubicBezTo>
                  <a:pt x="112609" y="3200400"/>
                  <a:pt x="0" y="3087791"/>
                  <a:pt x="0" y="2948880"/>
                </a:cubicBezTo>
                <a:lnTo>
                  <a:pt x="0" y="25152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2870" tIns="102870" rIns="102870" bIns="2343150" numCol="1" spcCol="1270" anchor="ctr" anchorCtr="0">
            <a:noAutofit/>
          </a:bodyPr>
          <a:lstStyle/>
          <a:p>
            <a:pPr lvl="0" algn="ctr" defTabSz="1200150">
              <a:lnSpc>
                <a:spcPct val="90000"/>
              </a:lnSpc>
              <a:spcBef>
                <a:spcPct val="0"/>
              </a:spcBef>
              <a:spcAft>
                <a:spcPct val="35000"/>
              </a:spcAft>
            </a:pPr>
            <a:r>
              <a:rPr lang="en-US" sz="2700" kern="1200" smtClean="0"/>
              <a:t>End-of-line comment</a:t>
            </a:r>
            <a:endParaRPr lang="en-US" sz="2700" kern="1200" dirty="0" smtClean="0"/>
          </a:p>
        </p:txBody>
      </p:sp>
      <p:sp>
        <p:nvSpPr>
          <p:cNvPr id="11" name="Freeform 10"/>
          <p:cNvSpPr/>
          <p:nvPr/>
        </p:nvSpPr>
        <p:spPr>
          <a:xfrm>
            <a:off x="3718321" y="4312920"/>
            <a:ext cx="2012156" cy="2080260"/>
          </a:xfrm>
          <a:custGeom>
            <a:avLst/>
            <a:gdLst>
              <a:gd name="connsiteX0" fmla="*/ 0 w 2012156"/>
              <a:gd name="connsiteY0" fmla="*/ 201216 h 2080260"/>
              <a:gd name="connsiteX1" fmla="*/ 201216 w 2012156"/>
              <a:gd name="connsiteY1" fmla="*/ 0 h 2080260"/>
              <a:gd name="connsiteX2" fmla="*/ 1810940 w 2012156"/>
              <a:gd name="connsiteY2" fmla="*/ 0 h 2080260"/>
              <a:gd name="connsiteX3" fmla="*/ 2012156 w 2012156"/>
              <a:gd name="connsiteY3" fmla="*/ 201216 h 2080260"/>
              <a:gd name="connsiteX4" fmla="*/ 2012156 w 2012156"/>
              <a:gd name="connsiteY4" fmla="*/ 1879044 h 2080260"/>
              <a:gd name="connsiteX5" fmla="*/ 1810940 w 2012156"/>
              <a:gd name="connsiteY5" fmla="*/ 2080260 h 2080260"/>
              <a:gd name="connsiteX6" fmla="*/ 201216 w 2012156"/>
              <a:gd name="connsiteY6" fmla="*/ 2080260 h 2080260"/>
              <a:gd name="connsiteX7" fmla="*/ 0 w 2012156"/>
              <a:gd name="connsiteY7" fmla="*/ 1879044 h 2080260"/>
              <a:gd name="connsiteX8" fmla="*/ 0 w 2012156"/>
              <a:gd name="connsiteY8" fmla="*/ 201216 h 208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156" h="2080260">
                <a:moveTo>
                  <a:pt x="0" y="201216"/>
                </a:moveTo>
                <a:cubicBezTo>
                  <a:pt x="0" y="90087"/>
                  <a:pt x="90087" y="0"/>
                  <a:pt x="201216" y="0"/>
                </a:cubicBezTo>
                <a:lnTo>
                  <a:pt x="1810940" y="0"/>
                </a:lnTo>
                <a:cubicBezTo>
                  <a:pt x="1922069" y="0"/>
                  <a:pt x="2012156" y="90087"/>
                  <a:pt x="2012156" y="201216"/>
                </a:cubicBezTo>
                <a:lnTo>
                  <a:pt x="2012156" y="1879044"/>
                </a:lnTo>
                <a:cubicBezTo>
                  <a:pt x="2012156" y="1990173"/>
                  <a:pt x="1922069" y="2080260"/>
                  <a:pt x="1810940" y="2080260"/>
                </a:cubicBezTo>
                <a:lnTo>
                  <a:pt x="201216" y="2080260"/>
                </a:lnTo>
                <a:cubicBezTo>
                  <a:pt x="90087" y="2080260"/>
                  <a:pt x="0" y="1990173"/>
                  <a:pt x="0" y="1879044"/>
                </a:cubicBezTo>
                <a:lnTo>
                  <a:pt x="0" y="201216"/>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2114" tIns="91319" rIns="102114" bIns="91319" numCol="1" spcCol="1270" anchor="ctr" anchorCtr="0">
            <a:noAutofit/>
          </a:bodyPr>
          <a:lstStyle/>
          <a:p>
            <a:pPr lvl="0" algn="ctr" defTabSz="755650">
              <a:lnSpc>
                <a:spcPct val="90000"/>
              </a:lnSpc>
              <a:spcBef>
                <a:spcPct val="0"/>
              </a:spcBef>
              <a:spcAft>
                <a:spcPct val="35000"/>
              </a:spcAft>
            </a:pPr>
            <a:r>
              <a:rPr lang="en-US" sz="1700" b="1" kern="1200" dirty="0" smtClean="0"/>
              <a:t>After injecting code into a particular field, legitimate code that follows are nullified through usage of end of line comments</a:t>
            </a:r>
            <a:endParaRPr lang="en-US" sz="1700" b="1" kern="1200" dirty="0"/>
          </a:p>
        </p:txBody>
      </p:sp>
      <p:sp>
        <p:nvSpPr>
          <p:cNvPr id="12" name="Freeform 11"/>
          <p:cNvSpPr/>
          <p:nvPr/>
        </p:nvSpPr>
        <p:spPr>
          <a:xfrm>
            <a:off x="6170637" y="3352800"/>
            <a:ext cx="2515195" cy="3200400"/>
          </a:xfrm>
          <a:custGeom>
            <a:avLst/>
            <a:gdLst>
              <a:gd name="connsiteX0" fmla="*/ 0 w 2515195"/>
              <a:gd name="connsiteY0" fmla="*/ 251520 h 3200400"/>
              <a:gd name="connsiteX1" fmla="*/ 251520 w 2515195"/>
              <a:gd name="connsiteY1" fmla="*/ 0 h 3200400"/>
              <a:gd name="connsiteX2" fmla="*/ 2263676 w 2515195"/>
              <a:gd name="connsiteY2" fmla="*/ 0 h 3200400"/>
              <a:gd name="connsiteX3" fmla="*/ 2515196 w 2515195"/>
              <a:gd name="connsiteY3" fmla="*/ 251520 h 3200400"/>
              <a:gd name="connsiteX4" fmla="*/ 2515195 w 2515195"/>
              <a:gd name="connsiteY4" fmla="*/ 2948881 h 3200400"/>
              <a:gd name="connsiteX5" fmla="*/ 2263675 w 2515195"/>
              <a:gd name="connsiteY5" fmla="*/ 3200401 h 3200400"/>
              <a:gd name="connsiteX6" fmla="*/ 251520 w 2515195"/>
              <a:gd name="connsiteY6" fmla="*/ 3200400 h 3200400"/>
              <a:gd name="connsiteX7" fmla="*/ 0 w 2515195"/>
              <a:gd name="connsiteY7" fmla="*/ 2948880 h 3200400"/>
              <a:gd name="connsiteX8" fmla="*/ 0 w 2515195"/>
              <a:gd name="connsiteY8" fmla="*/ 25152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5195" h="3200400">
                <a:moveTo>
                  <a:pt x="0" y="251520"/>
                </a:moveTo>
                <a:cubicBezTo>
                  <a:pt x="0" y="112609"/>
                  <a:pt x="112609" y="0"/>
                  <a:pt x="251520" y="0"/>
                </a:cubicBezTo>
                <a:lnTo>
                  <a:pt x="2263676" y="0"/>
                </a:lnTo>
                <a:cubicBezTo>
                  <a:pt x="2402587" y="0"/>
                  <a:pt x="2515196" y="112609"/>
                  <a:pt x="2515196" y="251520"/>
                </a:cubicBezTo>
                <a:cubicBezTo>
                  <a:pt x="2515196" y="1150640"/>
                  <a:pt x="2515195" y="2049761"/>
                  <a:pt x="2515195" y="2948881"/>
                </a:cubicBezTo>
                <a:cubicBezTo>
                  <a:pt x="2515195" y="3087792"/>
                  <a:pt x="2402586" y="3200401"/>
                  <a:pt x="2263675" y="3200401"/>
                </a:cubicBezTo>
                <a:lnTo>
                  <a:pt x="251520" y="3200400"/>
                </a:lnTo>
                <a:cubicBezTo>
                  <a:pt x="112609" y="3200400"/>
                  <a:pt x="0" y="3087791"/>
                  <a:pt x="0" y="2948880"/>
                </a:cubicBezTo>
                <a:lnTo>
                  <a:pt x="0" y="25152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2870" tIns="102870" rIns="102870" bIns="2343150" numCol="1" spcCol="1270" anchor="ctr" anchorCtr="0">
            <a:noAutofit/>
          </a:bodyPr>
          <a:lstStyle/>
          <a:p>
            <a:pPr lvl="0" algn="ctr" defTabSz="1200150">
              <a:lnSpc>
                <a:spcPct val="90000"/>
              </a:lnSpc>
              <a:spcBef>
                <a:spcPct val="0"/>
              </a:spcBef>
              <a:spcAft>
                <a:spcPct val="35000"/>
              </a:spcAft>
            </a:pPr>
            <a:r>
              <a:rPr lang="en-US" sz="2700" kern="1200" smtClean="0"/>
              <a:t>Piggybacked queries</a:t>
            </a:r>
            <a:endParaRPr lang="en-US" sz="2700" kern="1200" dirty="0" smtClean="0"/>
          </a:p>
        </p:txBody>
      </p:sp>
      <p:sp>
        <p:nvSpPr>
          <p:cNvPr id="13" name="Freeform 12"/>
          <p:cNvSpPr/>
          <p:nvPr/>
        </p:nvSpPr>
        <p:spPr>
          <a:xfrm>
            <a:off x="6422156" y="4312920"/>
            <a:ext cx="2012156" cy="2080260"/>
          </a:xfrm>
          <a:custGeom>
            <a:avLst/>
            <a:gdLst>
              <a:gd name="connsiteX0" fmla="*/ 0 w 2012156"/>
              <a:gd name="connsiteY0" fmla="*/ 201216 h 2080260"/>
              <a:gd name="connsiteX1" fmla="*/ 201216 w 2012156"/>
              <a:gd name="connsiteY1" fmla="*/ 0 h 2080260"/>
              <a:gd name="connsiteX2" fmla="*/ 1810940 w 2012156"/>
              <a:gd name="connsiteY2" fmla="*/ 0 h 2080260"/>
              <a:gd name="connsiteX3" fmla="*/ 2012156 w 2012156"/>
              <a:gd name="connsiteY3" fmla="*/ 201216 h 2080260"/>
              <a:gd name="connsiteX4" fmla="*/ 2012156 w 2012156"/>
              <a:gd name="connsiteY4" fmla="*/ 1879044 h 2080260"/>
              <a:gd name="connsiteX5" fmla="*/ 1810940 w 2012156"/>
              <a:gd name="connsiteY5" fmla="*/ 2080260 h 2080260"/>
              <a:gd name="connsiteX6" fmla="*/ 201216 w 2012156"/>
              <a:gd name="connsiteY6" fmla="*/ 2080260 h 2080260"/>
              <a:gd name="connsiteX7" fmla="*/ 0 w 2012156"/>
              <a:gd name="connsiteY7" fmla="*/ 1879044 h 2080260"/>
              <a:gd name="connsiteX8" fmla="*/ 0 w 2012156"/>
              <a:gd name="connsiteY8" fmla="*/ 201216 h 208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156" h="2080260">
                <a:moveTo>
                  <a:pt x="0" y="201216"/>
                </a:moveTo>
                <a:cubicBezTo>
                  <a:pt x="0" y="90087"/>
                  <a:pt x="90087" y="0"/>
                  <a:pt x="201216" y="0"/>
                </a:cubicBezTo>
                <a:lnTo>
                  <a:pt x="1810940" y="0"/>
                </a:lnTo>
                <a:cubicBezTo>
                  <a:pt x="1922069" y="0"/>
                  <a:pt x="2012156" y="90087"/>
                  <a:pt x="2012156" y="201216"/>
                </a:cubicBezTo>
                <a:lnTo>
                  <a:pt x="2012156" y="1879044"/>
                </a:lnTo>
                <a:cubicBezTo>
                  <a:pt x="2012156" y="1990173"/>
                  <a:pt x="1922069" y="2080260"/>
                  <a:pt x="1810940" y="2080260"/>
                </a:cubicBezTo>
                <a:lnTo>
                  <a:pt x="201216" y="2080260"/>
                </a:lnTo>
                <a:cubicBezTo>
                  <a:pt x="90087" y="2080260"/>
                  <a:pt x="0" y="1990173"/>
                  <a:pt x="0" y="1879044"/>
                </a:cubicBezTo>
                <a:lnTo>
                  <a:pt x="0" y="201216"/>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2114" tIns="91319" rIns="102114" bIns="91319" numCol="1" spcCol="1270" anchor="ctr" anchorCtr="0">
            <a:noAutofit/>
          </a:bodyPr>
          <a:lstStyle/>
          <a:p>
            <a:pPr lvl="0" algn="ctr" defTabSz="755650">
              <a:lnSpc>
                <a:spcPct val="90000"/>
              </a:lnSpc>
              <a:spcBef>
                <a:spcPct val="0"/>
              </a:spcBef>
              <a:spcAft>
                <a:spcPct val="35000"/>
              </a:spcAft>
            </a:pPr>
            <a:r>
              <a:rPr lang="en-US" sz="1700" b="1" kern="1200" dirty="0" smtClean="0"/>
              <a:t>The attacker adds additional queries beyond the intended query, piggy-backing the attack on top of a legitimate request</a:t>
            </a:r>
          </a:p>
        </p:txBody>
      </p:sp>
    </p:spTree>
    <p:extLst>
      <p:ext uri="{BB962C8B-B14F-4D97-AF65-F5344CB8AC3E}">
        <p14:creationId xmlns:p14="http://schemas.microsoft.com/office/powerpoint/2010/main" val="18060964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Inferential Attack</a:t>
            </a:r>
            <a:endParaRPr lang="en-US" dirty="0"/>
          </a:p>
        </p:txBody>
      </p:sp>
      <p:sp>
        <p:nvSpPr>
          <p:cNvPr id="3" name="Content Placeholder 2"/>
          <p:cNvSpPr>
            <a:spLocks noGrp="1"/>
          </p:cNvSpPr>
          <p:nvPr>
            <p:ph idx="1"/>
          </p:nvPr>
        </p:nvSpPr>
        <p:spPr>
          <a:xfrm>
            <a:off x="457200" y="980728"/>
            <a:ext cx="8435280" cy="4830763"/>
          </a:xfrm>
        </p:spPr>
        <p:txBody>
          <a:bodyPr/>
          <a:lstStyle/>
          <a:p>
            <a:r>
              <a:rPr lang="en-US" sz="2800" dirty="0" smtClean="0"/>
              <a:t>There is no actual transfer of data, but the attacker is able to reconstruct the information </a:t>
            </a:r>
          </a:p>
          <a:p>
            <a:pPr lvl="1"/>
            <a:r>
              <a:rPr lang="en-US" sz="2400" dirty="0" smtClean="0"/>
              <a:t>by sending particular requests and observing the resulting behavior of the Website/database server</a:t>
            </a:r>
          </a:p>
          <a:p>
            <a:r>
              <a:rPr lang="en-US" sz="2800" dirty="0" smtClean="0"/>
              <a:t>Include:</a:t>
            </a:r>
          </a:p>
          <a:p>
            <a:pPr lvl="1"/>
            <a:r>
              <a:rPr lang="en-US" sz="2400" dirty="0" smtClean="0"/>
              <a:t>Illegal/logically incorrect queries</a:t>
            </a:r>
          </a:p>
          <a:p>
            <a:pPr lvl="2"/>
            <a:r>
              <a:rPr lang="en-US" sz="2000" dirty="0" smtClean="0"/>
              <a:t>This attack lets an attacker gather important information about the type and structure of the backend database of a Web application</a:t>
            </a:r>
          </a:p>
          <a:p>
            <a:pPr lvl="2"/>
            <a:r>
              <a:rPr lang="en-US" sz="2000" dirty="0" smtClean="0"/>
              <a:t>The attack is considered a preliminary, information-gathering step for other attacks</a:t>
            </a:r>
          </a:p>
          <a:p>
            <a:pPr lvl="1"/>
            <a:r>
              <a:rPr lang="en-US" sz="2400" dirty="0" smtClean="0"/>
              <a:t>Blind SQL injection</a:t>
            </a:r>
          </a:p>
          <a:p>
            <a:pPr lvl="2"/>
            <a:r>
              <a:rPr lang="en-US" sz="2000" dirty="0" smtClean="0"/>
              <a:t>Allows attackers to infer the data present in a database system even when the system is sufficiently secure to not display any erroneous information back to the attacker</a:t>
            </a:r>
            <a:endParaRPr lang="en-US" sz="2000" dirty="0"/>
          </a:p>
        </p:txBody>
      </p:sp>
    </p:spTree>
    <p:extLst>
      <p:ext uri="{BB962C8B-B14F-4D97-AF65-F5344CB8AC3E}">
        <p14:creationId xmlns:p14="http://schemas.microsoft.com/office/powerpoint/2010/main" val="942026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6" dur="500"/>
                                        <p:tgtEl>
                                          <p:spTgt spid="3">
                                            <p:txEl>
                                              <p:pRg st="5" end="5"/>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9" dur="500"/>
                                        <p:tgtEl>
                                          <p:spTgt spid="3">
                                            <p:txEl>
                                              <p:pRg st="6" end="6"/>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Out-of-Band Attack</a:t>
            </a:r>
            <a:endParaRPr lang="en-US" dirty="0"/>
          </a:p>
        </p:txBody>
      </p:sp>
      <p:sp>
        <p:nvSpPr>
          <p:cNvPr id="3" name="Content Placeholder 2"/>
          <p:cNvSpPr>
            <a:spLocks noGrp="1"/>
          </p:cNvSpPr>
          <p:nvPr>
            <p:ph idx="1"/>
          </p:nvPr>
        </p:nvSpPr>
        <p:spPr/>
        <p:txBody>
          <a:bodyPr/>
          <a:lstStyle/>
          <a:p>
            <a:r>
              <a:rPr lang="en-US" smtClean="0"/>
              <a:t>Data are retrieved using a different channel</a:t>
            </a:r>
          </a:p>
          <a:p>
            <a:endParaRPr lang="en-US" smtClean="0"/>
          </a:p>
          <a:p>
            <a:r>
              <a:rPr lang="en-US" smtClean="0"/>
              <a:t>This can be used when there are limitations on information retrieval, but outbound connectivity from the database server is lax</a:t>
            </a:r>
            <a:endParaRPr lang="en-US" dirty="0"/>
          </a:p>
        </p:txBody>
      </p:sp>
      <p:pic>
        <p:nvPicPr>
          <p:cNvPr id="7" name="Picture 6"/>
          <p:cNvPicPr>
            <a:picLocks noChangeAspect="1"/>
          </p:cNvPicPr>
          <p:nvPr/>
        </p:nvPicPr>
        <p:blipFill>
          <a:blip r:embed="rId3"/>
          <a:stretch>
            <a:fillRect/>
          </a:stretch>
        </p:blipFill>
        <p:spPr>
          <a:xfrm>
            <a:off x="5791200" y="4724400"/>
            <a:ext cx="2133600" cy="1615440"/>
          </a:xfrm>
          <a:prstGeom prst="rect">
            <a:avLst/>
          </a:prstGeom>
        </p:spPr>
      </p:pic>
    </p:spTree>
    <p:extLst>
      <p:ext uri="{BB962C8B-B14F-4D97-AF65-F5344CB8AC3E}">
        <p14:creationId xmlns:p14="http://schemas.microsoft.com/office/powerpoint/2010/main" val="156422924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SQLi</a:t>
            </a:r>
            <a:r>
              <a:rPr lang="en-US" dirty="0" smtClean="0"/>
              <a:t> Countermeasures</a:t>
            </a:r>
            <a:endParaRPr lang="en-US" dirty="0"/>
          </a:p>
        </p:txBody>
      </p:sp>
      <p:sp>
        <p:nvSpPr>
          <p:cNvPr id="3" name="Content Placeholder 2"/>
          <p:cNvSpPr>
            <a:spLocks noGrp="1"/>
          </p:cNvSpPr>
          <p:nvPr>
            <p:ph idx="1"/>
          </p:nvPr>
        </p:nvSpPr>
        <p:spPr>
          <a:xfrm>
            <a:off x="457200" y="1981200"/>
            <a:ext cx="8229600" cy="5501208"/>
          </a:xfrm>
        </p:spPr>
        <p:txBody>
          <a:bodyPr/>
          <a:lstStyle/>
          <a:p>
            <a:r>
              <a:rPr lang="en-US" dirty="0" smtClean="0"/>
              <a:t>Three types:</a:t>
            </a:r>
          </a:p>
        </p:txBody>
      </p:sp>
      <p:sp>
        <p:nvSpPr>
          <p:cNvPr id="6" name="Freeform 5"/>
          <p:cNvSpPr/>
          <p:nvPr/>
        </p:nvSpPr>
        <p:spPr>
          <a:xfrm>
            <a:off x="535080" y="3325572"/>
            <a:ext cx="2221720" cy="1832454"/>
          </a:xfrm>
          <a:custGeom>
            <a:avLst/>
            <a:gdLst>
              <a:gd name="connsiteX0" fmla="*/ 0 w 2221720"/>
              <a:gd name="connsiteY0" fmla="*/ 183245 h 1832454"/>
              <a:gd name="connsiteX1" fmla="*/ 183245 w 2221720"/>
              <a:gd name="connsiteY1" fmla="*/ 0 h 1832454"/>
              <a:gd name="connsiteX2" fmla="*/ 2038475 w 2221720"/>
              <a:gd name="connsiteY2" fmla="*/ 0 h 1832454"/>
              <a:gd name="connsiteX3" fmla="*/ 2221720 w 2221720"/>
              <a:gd name="connsiteY3" fmla="*/ 183245 h 1832454"/>
              <a:gd name="connsiteX4" fmla="*/ 2221720 w 2221720"/>
              <a:gd name="connsiteY4" fmla="*/ 1649209 h 1832454"/>
              <a:gd name="connsiteX5" fmla="*/ 2038475 w 2221720"/>
              <a:gd name="connsiteY5" fmla="*/ 1832454 h 1832454"/>
              <a:gd name="connsiteX6" fmla="*/ 183245 w 2221720"/>
              <a:gd name="connsiteY6" fmla="*/ 1832454 h 1832454"/>
              <a:gd name="connsiteX7" fmla="*/ 0 w 2221720"/>
              <a:gd name="connsiteY7" fmla="*/ 1649209 h 1832454"/>
              <a:gd name="connsiteX8" fmla="*/ 0 w 2221720"/>
              <a:gd name="connsiteY8" fmla="*/ 183245 h 183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720" h="1832454">
                <a:moveTo>
                  <a:pt x="0" y="183245"/>
                </a:moveTo>
                <a:cubicBezTo>
                  <a:pt x="0" y="82042"/>
                  <a:pt x="82042" y="0"/>
                  <a:pt x="183245" y="0"/>
                </a:cubicBezTo>
                <a:lnTo>
                  <a:pt x="2038475" y="0"/>
                </a:lnTo>
                <a:cubicBezTo>
                  <a:pt x="2139678" y="0"/>
                  <a:pt x="2221720" y="82042"/>
                  <a:pt x="2221720" y="183245"/>
                </a:cubicBezTo>
                <a:lnTo>
                  <a:pt x="2221720" y="1649209"/>
                </a:lnTo>
                <a:cubicBezTo>
                  <a:pt x="2221720" y="1750412"/>
                  <a:pt x="2139678" y="1832454"/>
                  <a:pt x="2038475" y="1832454"/>
                </a:cubicBezTo>
                <a:lnTo>
                  <a:pt x="183245" y="1832454"/>
                </a:lnTo>
                <a:cubicBezTo>
                  <a:pt x="82042" y="1832454"/>
                  <a:pt x="0" y="1750412"/>
                  <a:pt x="0" y="1649209"/>
                </a:cubicBezTo>
                <a:lnTo>
                  <a:pt x="0" y="183245"/>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555" tIns="74555" rIns="74555" bIns="467224"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Manual defensive coding practices</a:t>
            </a:r>
            <a:endParaRPr lang="en-US" sz="1700" kern="1200" dirty="0" smtClean="0"/>
          </a:p>
          <a:p>
            <a:pPr marL="171450" lvl="1" indent="-171450" algn="l" defTabSz="755650">
              <a:lnSpc>
                <a:spcPct val="90000"/>
              </a:lnSpc>
              <a:spcBef>
                <a:spcPct val="0"/>
              </a:spcBef>
              <a:spcAft>
                <a:spcPct val="15000"/>
              </a:spcAft>
              <a:buChar char="••"/>
            </a:pPr>
            <a:r>
              <a:rPr lang="en-US" sz="1700" kern="1200" smtClean="0"/>
              <a:t>Parameterized query insertion</a:t>
            </a:r>
            <a:endParaRPr lang="en-US" sz="1700" kern="1200" dirty="0" smtClean="0"/>
          </a:p>
          <a:p>
            <a:pPr marL="171450" lvl="1" indent="-171450" algn="l" defTabSz="755650">
              <a:lnSpc>
                <a:spcPct val="90000"/>
              </a:lnSpc>
              <a:spcBef>
                <a:spcPct val="0"/>
              </a:spcBef>
              <a:spcAft>
                <a:spcPct val="15000"/>
              </a:spcAft>
              <a:buChar char="••"/>
            </a:pPr>
            <a:r>
              <a:rPr lang="en-US" sz="1700" kern="1200" smtClean="0"/>
              <a:t>SQL DOM</a:t>
            </a:r>
            <a:endParaRPr lang="en-US" sz="1700" kern="1200" dirty="0" smtClean="0"/>
          </a:p>
        </p:txBody>
      </p:sp>
      <p:sp>
        <p:nvSpPr>
          <p:cNvPr id="7" name="Shape 6"/>
          <p:cNvSpPr/>
          <p:nvPr/>
        </p:nvSpPr>
        <p:spPr>
          <a:xfrm>
            <a:off x="2743192" y="3352811"/>
            <a:ext cx="2395610" cy="2395610"/>
          </a:xfrm>
          <a:prstGeom prst="leftCircularArrow">
            <a:avLst>
              <a:gd name="adj1" fmla="val 2928"/>
              <a:gd name="adj2" fmla="val 358455"/>
              <a:gd name="adj3" fmla="val 2133965"/>
              <a:gd name="adj4" fmla="val 9024489"/>
              <a:gd name="adj5" fmla="val 3416"/>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8" name="Freeform 7"/>
          <p:cNvSpPr/>
          <p:nvPr/>
        </p:nvSpPr>
        <p:spPr>
          <a:xfrm>
            <a:off x="1028796" y="4765358"/>
            <a:ext cx="1974862" cy="785337"/>
          </a:xfrm>
          <a:custGeom>
            <a:avLst/>
            <a:gdLst>
              <a:gd name="connsiteX0" fmla="*/ 0 w 1974862"/>
              <a:gd name="connsiteY0" fmla="*/ 78534 h 785337"/>
              <a:gd name="connsiteX1" fmla="*/ 78534 w 1974862"/>
              <a:gd name="connsiteY1" fmla="*/ 0 h 785337"/>
              <a:gd name="connsiteX2" fmla="*/ 1896328 w 1974862"/>
              <a:gd name="connsiteY2" fmla="*/ 0 h 785337"/>
              <a:gd name="connsiteX3" fmla="*/ 1974862 w 1974862"/>
              <a:gd name="connsiteY3" fmla="*/ 78534 h 785337"/>
              <a:gd name="connsiteX4" fmla="*/ 1974862 w 1974862"/>
              <a:gd name="connsiteY4" fmla="*/ 706803 h 785337"/>
              <a:gd name="connsiteX5" fmla="*/ 1896328 w 1974862"/>
              <a:gd name="connsiteY5" fmla="*/ 785337 h 785337"/>
              <a:gd name="connsiteX6" fmla="*/ 78534 w 1974862"/>
              <a:gd name="connsiteY6" fmla="*/ 785337 h 785337"/>
              <a:gd name="connsiteX7" fmla="*/ 0 w 1974862"/>
              <a:gd name="connsiteY7" fmla="*/ 706803 h 785337"/>
              <a:gd name="connsiteX8" fmla="*/ 0 w 1974862"/>
              <a:gd name="connsiteY8" fmla="*/ 78534 h 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4862" h="785337">
                <a:moveTo>
                  <a:pt x="0" y="78534"/>
                </a:moveTo>
                <a:cubicBezTo>
                  <a:pt x="0" y="35161"/>
                  <a:pt x="35161" y="0"/>
                  <a:pt x="78534" y="0"/>
                </a:cubicBezTo>
                <a:lnTo>
                  <a:pt x="1896328" y="0"/>
                </a:lnTo>
                <a:cubicBezTo>
                  <a:pt x="1939701" y="0"/>
                  <a:pt x="1974862" y="35161"/>
                  <a:pt x="1974862" y="78534"/>
                </a:cubicBezTo>
                <a:lnTo>
                  <a:pt x="1974862" y="706803"/>
                </a:lnTo>
                <a:cubicBezTo>
                  <a:pt x="1974862" y="750176"/>
                  <a:pt x="1939701" y="785337"/>
                  <a:pt x="1896328" y="785337"/>
                </a:cubicBezTo>
                <a:lnTo>
                  <a:pt x="78534" y="785337"/>
                </a:lnTo>
                <a:cubicBezTo>
                  <a:pt x="35161" y="785337"/>
                  <a:pt x="0" y="750176"/>
                  <a:pt x="0" y="706803"/>
                </a:cubicBezTo>
                <a:lnTo>
                  <a:pt x="0" y="785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8722" tIns="53482" rIns="68722" bIns="53482" numCol="1" spcCol="1270" anchor="ctr" anchorCtr="0">
            <a:noAutofit/>
          </a:bodyPr>
          <a:lstStyle/>
          <a:p>
            <a:pPr lvl="0" algn="ctr" defTabSz="1066800">
              <a:lnSpc>
                <a:spcPct val="90000"/>
              </a:lnSpc>
              <a:spcBef>
                <a:spcPct val="0"/>
              </a:spcBef>
              <a:spcAft>
                <a:spcPct val="35000"/>
              </a:spcAft>
            </a:pPr>
            <a:r>
              <a:rPr lang="en-US" sz="2400" kern="1200" dirty="0" smtClean="0"/>
              <a:t>Defensive coding</a:t>
            </a:r>
            <a:endParaRPr lang="en-US" sz="2400" kern="1200" dirty="0"/>
          </a:p>
        </p:txBody>
      </p:sp>
      <p:sp>
        <p:nvSpPr>
          <p:cNvPr id="9" name="Freeform 8"/>
          <p:cNvSpPr/>
          <p:nvPr/>
        </p:nvSpPr>
        <p:spPr>
          <a:xfrm>
            <a:off x="3337710" y="3325572"/>
            <a:ext cx="2221720" cy="1832454"/>
          </a:xfrm>
          <a:custGeom>
            <a:avLst/>
            <a:gdLst>
              <a:gd name="connsiteX0" fmla="*/ 0 w 2221720"/>
              <a:gd name="connsiteY0" fmla="*/ 183245 h 1832454"/>
              <a:gd name="connsiteX1" fmla="*/ 183245 w 2221720"/>
              <a:gd name="connsiteY1" fmla="*/ 0 h 1832454"/>
              <a:gd name="connsiteX2" fmla="*/ 2038475 w 2221720"/>
              <a:gd name="connsiteY2" fmla="*/ 0 h 1832454"/>
              <a:gd name="connsiteX3" fmla="*/ 2221720 w 2221720"/>
              <a:gd name="connsiteY3" fmla="*/ 183245 h 1832454"/>
              <a:gd name="connsiteX4" fmla="*/ 2221720 w 2221720"/>
              <a:gd name="connsiteY4" fmla="*/ 1649209 h 1832454"/>
              <a:gd name="connsiteX5" fmla="*/ 2038475 w 2221720"/>
              <a:gd name="connsiteY5" fmla="*/ 1832454 h 1832454"/>
              <a:gd name="connsiteX6" fmla="*/ 183245 w 2221720"/>
              <a:gd name="connsiteY6" fmla="*/ 1832454 h 1832454"/>
              <a:gd name="connsiteX7" fmla="*/ 0 w 2221720"/>
              <a:gd name="connsiteY7" fmla="*/ 1649209 h 1832454"/>
              <a:gd name="connsiteX8" fmla="*/ 0 w 2221720"/>
              <a:gd name="connsiteY8" fmla="*/ 183245 h 183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720" h="1832454">
                <a:moveTo>
                  <a:pt x="0" y="183245"/>
                </a:moveTo>
                <a:cubicBezTo>
                  <a:pt x="0" y="82042"/>
                  <a:pt x="82042" y="0"/>
                  <a:pt x="183245" y="0"/>
                </a:cubicBezTo>
                <a:lnTo>
                  <a:pt x="2038475" y="0"/>
                </a:lnTo>
                <a:cubicBezTo>
                  <a:pt x="2139678" y="0"/>
                  <a:pt x="2221720" y="82042"/>
                  <a:pt x="2221720" y="183245"/>
                </a:cubicBezTo>
                <a:lnTo>
                  <a:pt x="2221720" y="1649209"/>
                </a:lnTo>
                <a:cubicBezTo>
                  <a:pt x="2221720" y="1750412"/>
                  <a:pt x="2139678" y="1832454"/>
                  <a:pt x="2038475" y="1832454"/>
                </a:cubicBezTo>
                <a:lnTo>
                  <a:pt x="183245" y="1832454"/>
                </a:lnTo>
                <a:cubicBezTo>
                  <a:pt x="82042" y="1832454"/>
                  <a:pt x="0" y="1750412"/>
                  <a:pt x="0" y="1649209"/>
                </a:cubicBezTo>
                <a:lnTo>
                  <a:pt x="0" y="183245"/>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555" tIns="467224" rIns="74555" bIns="74555"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Signature based</a:t>
            </a:r>
            <a:endParaRPr lang="en-US" sz="1700" kern="1200" dirty="0" smtClean="0"/>
          </a:p>
          <a:p>
            <a:pPr marL="171450" lvl="1" indent="-171450" algn="l" defTabSz="755650">
              <a:lnSpc>
                <a:spcPct val="90000"/>
              </a:lnSpc>
              <a:spcBef>
                <a:spcPct val="0"/>
              </a:spcBef>
              <a:spcAft>
                <a:spcPct val="15000"/>
              </a:spcAft>
              <a:buChar char="••"/>
            </a:pPr>
            <a:r>
              <a:rPr lang="en-US" sz="1700" kern="1200" smtClean="0"/>
              <a:t>Anomaly based</a:t>
            </a:r>
            <a:endParaRPr lang="en-US" sz="1700" kern="1200" dirty="0" smtClean="0"/>
          </a:p>
          <a:p>
            <a:pPr marL="171450" lvl="1" indent="-171450" algn="l" defTabSz="755650">
              <a:lnSpc>
                <a:spcPct val="90000"/>
              </a:lnSpc>
              <a:spcBef>
                <a:spcPct val="0"/>
              </a:spcBef>
              <a:spcAft>
                <a:spcPct val="15000"/>
              </a:spcAft>
              <a:buChar char="••"/>
            </a:pPr>
            <a:r>
              <a:rPr lang="en-US" sz="1700" kern="1200" smtClean="0"/>
              <a:t>Code analysis</a:t>
            </a:r>
            <a:endParaRPr lang="en-US" sz="1700" kern="1200" dirty="0" smtClean="0"/>
          </a:p>
        </p:txBody>
      </p:sp>
      <p:sp>
        <p:nvSpPr>
          <p:cNvPr id="10" name="Circular Arrow 9"/>
          <p:cNvSpPr/>
          <p:nvPr/>
        </p:nvSpPr>
        <p:spPr>
          <a:xfrm>
            <a:off x="5486400" y="2590794"/>
            <a:ext cx="2679496" cy="2679496"/>
          </a:xfrm>
          <a:prstGeom prst="circularArrow">
            <a:avLst>
              <a:gd name="adj1" fmla="val 2618"/>
              <a:gd name="adj2" fmla="val 318163"/>
              <a:gd name="adj3" fmla="val 19506326"/>
              <a:gd name="adj4" fmla="val 12575511"/>
              <a:gd name="adj5" fmla="val 3054"/>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 name="Freeform 10"/>
          <p:cNvSpPr/>
          <p:nvPr/>
        </p:nvSpPr>
        <p:spPr>
          <a:xfrm>
            <a:off x="3831426" y="2932903"/>
            <a:ext cx="1974862" cy="785337"/>
          </a:xfrm>
          <a:custGeom>
            <a:avLst/>
            <a:gdLst>
              <a:gd name="connsiteX0" fmla="*/ 0 w 1974862"/>
              <a:gd name="connsiteY0" fmla="*/ 78534 h 785337"/>
              <a:gd name="connsiteX1" fmla="*/ 78534 w 1974862"/>
              <a:gd name="connsiteY1" fmla="*/ 0 h 785337"/>
              <a:gd name="connsiteX2" fmla="*/ 1896328 w 1974862"/>
              <a:gd name="connsiteY2" fmla="*/ 0 h 785337"/>
              <a:gd name="connsiteX3" fmla="*/ 1974862 w 1974862"/>
              <a:gd name="connsiteY3" fmla="*/ 78534 h 785337"/>
              <a:gd name="connsiteX4" fmla="*/ 1974862 w 1974862"/>
              <a:gd name="connsiteY4" fmla="*/ 706803 h 785337"/>
              <a:gd name="connsiteX5" fmla="*/ 1896328 w 1974862"/>
              <a:gd name="connsiteY5" fmla="*/ 785337 h 785337"/>
              <a:gd name="connsiteX6" fmla="*/ 78534 w 1974862"/>
              <a:gd name="connsiteY6" fmla="*/ 785337 h 785337"/>
              <a:gd name="connsiteX7" fmla="*/ 0 w 1974862"/>
              <a:gd name="connsiteY7" fmla="*/ 706803 h 785337"/>
              <a:gd name="connsiteX8" fmla="*/ 0 w 1974862"/>
              <a:gd name="connsiteY8" fmla="*/ 78534 h 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4862" h="785337">
                <a:moveTo>
                  <a:pt x="0" y="78534"/>
                </a:moveTo>
                <a:cubicBezTo>
                  <a:pt x="0" y="35161"/>
                  <a:pt x="35161" y="0"/>
                  <a:pt x="78534" y="0"/>
                </a:cubicBezTo>
                <a:lnTo>
                  <a:pt x="1896328" y="0"/>
                </a:lnTo>
                <a:cubicBezTo>
                  <a:pt x="1939701" y="0"/>
                  <a:pt x="1974862" y="35161"/>
                  <a:pt x="1974862" y="78534"/>
                </a:cubicBezTo>
                <a:lnTo>
                  <a:pt x="1974862" y="706803"/>
                </a:lnTo>
                <a:cubicBezTo>
                  <a:pt x="1974862" y="750176"/>
                  <a:pt x="1939701" y="785337"/>
                  <a:pt x="1896328" y="785337"/>
                </a:cubicBezTo>
                <a:lnTo>
                  <a:pt x="78534" y="785337"/>
                </a:lnTo>
                <a:cubicBezTo>
                  <a:pt x="35161" y="785337"/>
                  <a:pt x="0" y="750176"/>
                  <a:pt x="0" y="706803"/>
                </a:cubicBezTo>
                <a:lnTo>
                  <a:pt x="0" y="785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8722" tIns="53482" rIns="68722" bIns="53482" numCol="1" spcCol="1270" anchor="ctr" anchorCtr="0">
            <a:noAutofit/>
          </a:bodyPr>
          <a:lstStyle/>
          <a:p>
            <a:pPr lvl="0" algn="ctr" defTabSz="1066800">
              <a:lnSpc>
                <a:spcPct val="90000"/>
              </a:lnSpc>
              <a:spcBef>
                <a:spcPct val="0"/>
              </a:spcBef>
              <a:spcAft>
                <a:spcPct val="35000"/>
              </a:spcAft>
            </a:pPr>
            <a:r>
              <a:rPr lang="en-US" sz="2400" kern="1200" dirty="0" smtClean="0"/>
              <a:t>Detection </a:t>
            </a:r>
          </a:p>
        </p:txBody>
      </p:sp>
      <p:sp>
        <p:nvSpPr>
          <p:cNvPr id="12" name="Freeform 11"/>
          <p:cNvSpPr/>
          <p:nvPr/>
        </p:nvSpPr>
        <p:spPr>
          <a:xfrm>
            <a:off x="6140341" y="3325572"/>
            <a:ext cx="2221720" cy="1832454"/>
          </a:xfrm>
          <a:custGeom>
            <a:avLst/>
            <a:gdLst>
              <a:gd name="connsiteX0" fmla="*/ 0 w 2221720"/>
              <a:gd name="connsiteY0" fmla="*/ 183245 h 1832454"/>
              <a:gd name="connsiteX1" fmla="*/ 183245 w 2221720"/>
              <a:gd name="connsiteY1" fmla="*/ 0 h 1832454"/>
              <a:gd name="connsiteX2" fmla="*/ 2038475 w 2221720"/>
              <a:gd name="connsiteY2" fmla="*/ 0 h 1832454"/>
              <a:gd name="connsiteX3" fmla="*/ 2221720 w 2221720"/>
              <a:gd name="connsiteY3" fmla="*/ 183245 h 1832454"/>
              <a:gd name="connsiteX4" fmla="*/ 2221720 w 2221720"/>
              <a:gd name="connsiteY4" fmla="*/ 1649209 h 1832454"/>
              <a:gd name="connsiteX5" fmla="*/ 2038475 w 2221720"/>
              <a:gd name="connsiteY5" fmla="*/ 1832454 h 1832454"/>
              <a:gd name="connsiteX6" fmla="*/ 183245 w 2221720"/>
              <a:gd name="connsiteY6" fmla="*/ 1832454 h 1832454"/>
              <a:gd name="connsiteX7" fmla="*/ 0 w 2221720"/>
              <a:gd name="connsiteY7" fmla="*/ 1649209 h 1832454"/>
              <a:gd name="connsiteX8" fmla="*/ 0 w 2221720"/>
              <a:gd name="connsiteY8" fmla="*/ 183245 h 183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720" h="1832454">
                <a:moveTo>
                  <a:pt x="0" y="183245"/>
                </a:moveTo>
                <a:cubicBezTo>
                  <a:pt x="0" y="82042"/>
                  <a:pt x="82042" y="0"/>
                  <a:pt x="183245" y="0"/>
                </a:cubicBezTo>
                <a:lnTo>
                  <a:pt x="2038475" y="0"/>
                </a:lnTo>
                <a:cubicBezTo>
                  <a:pt x="2139678" y="0"/>
                  <a:pt x="2221720" y="82042"/>
                  <a:pt x="2221720" y="183245"/>
                </a:cubicBezTo>
                <a:lnTo>
                  <a:pt x="2221720" y="1649209"/>
                </a:lnTo>
                <a:cubicBezTo>
                  <a:pt x="2221720" y="1750412"/>
                  <a:pt x="2139678" y="1832454"/>
                  <a:pt x="2038475" y="1832454"/>
                </a:cubicBezTo>
                <a:lnTo>
                  <a:pt x="183245" y="1832454"/>
                </a:lnTo>
                <a:cubicBezTo>
                  <a:pt x="82042" y="1832454"/>
                  <a:pt x="0" y="1750412"/>
                  <a:pt x="0" y="1649209"/>
                </a:cubicBezTo>
                <a:lnTo>
                  <a:pt x="0" y="183245"/>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555" tIns="74555" rIns="74555" bIns="467224"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Check queries at runtime to see if they conform to a model of expected queries</a:t>
            </a:r>
            <a:endParaRPr lang="en-US" sz="1700" kern="1200" dirty="0"/>
          </a:p>
        </p:txBody>
      </p:sp>
      <p:sp>
        <p:nvSpPr>
          <p:cNvPr id="13" name="Freeform 12"/>
          <p:cNvSpPr/>
          <p:nvPr/>
        </p:nvSpPr>
        <p:spPr>
          <a:xfrm>
            <a:off x="6634056" y="4765358"/>
            <a:ext cx="1974862" cy="785337"/>
          </a:xfrm>
          <a:custGeom>
            <a:avLst/>
            <a:gdLst>
              <a:gd name="connsiteX0" fmla="*/ 0 w 1974862"/>
              <a:gd name="connsiteY0" fmla="*/ 78534 h 785337"/>
              <a:gd name="connsiteX1" fmla="*/ 78534 w 1974862"/>
              <a:gd name="connsiteY1" fmla="*/ 0 h 785337"/>
              <a:gd name="connsiteX2" fmla="*/ 1896328 w 1974862"/>
              <a:gd name="connsiteY2" fmla="*/ 0 h 785337"/>
              <a:gd name="connsiteX3" fmla="*/ 1974862 w 1974862"/>
              <a:gd name="connsiteY3" fmla="*/ 78534 h 785337"/>
              <a:gd name="connsiteX4" fmla="*/ 1974862 w 1974862"/>
              <a:gd name="connsiteY4" fmla="*/ 706803 h 785337"/>
              <a:gd name="connsiteX5" fmla="*/ 1896328 w 1974862"/>
              <a:gd name="connsiteY5" fmla="*/ 785337 h 785337"/>
              <a:gd name="connsiteX6" fmla="*/ 78534 w 1974862"/>
              <a:gd name="connsiteY6" fmla="*/ 785337 h 785337"/>
              <a:gd name="connsiteX7" fmla="*/ 0 w 1974862"/>
              <a:gd name="connsiteY7" fmla="*/ 706803 h 785337"/>
              <a:gd name="connsiteX8" fmla="*/ 0 w 1974862"/>
              <a:gd name="connsiteY8" fmla="*/ 78534 h 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4862" h="785337">
                <a:moveTo>
                  <a:pt x="0" y="78534"/>
                </a:moveTo>
                <a:cubicBezTo>
                  <a:pt x="0" y="35161"/>
                  <a:pt x="35161" y="0"/>
                  <a:pt x="78534" y="0"/>
                </a:cubicBezTo>
                <a:lnTo>
                  <a:pt x="1896328" y="0"/>
                </a:lnTo>
                <a:cubicBezTo>
                  <a:pt x="1939701" y="0"/>
                  <a:pt x="1974862" y="35161"/>
                  <a:pt x="1974862" y="78534"/>
                </a:cubicBezTo>
                <a:lnTo>
                  <a:pt x="1974862" y="706803"/>
                </a:lnTo>
                <a:cubicBezTo>
                  <a:pt x="1974862" y="750176"/>
                  <a:pt x="1939701" y="785337"/>
                  <a:pt x="1896328" y="785337"/>
                </a:cubicBezTo>
                <a:lnTo>
                  <a:pt x="78534" y="785337"/>
                </a:lnTo>
                <a:cubicBezTo>
                  <a:pt x="35161" y="785337"/>
                  <a:pt x="0" y="750176"/>
                  <a:pt x="0" y="706803"/>
                </a:cubicBezTo>
                <a:lnTo>
                  <a:pt x="0" y="785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8722" tIns="53482" rIns="68722" bIns="53482" numCol="1" spcCol="1270" anchor="ctr" anchorCtr="0">
            <a:noAutofit/>
          </a:bodyPr>
          <a:lstStyle/>
          <a:p>
            <a:pPr lvl="0" algn="ctr" defTabSz="1066800">
              <a:lnSpc>
                <a:spcPct val="90000"/>
              </a:lnSpc>
              <a:spcBef>
                <a:spcPct val="0"/>
              </a:spcBef>
              <a:spcAft>
                <a:spcPct val="35000"/>
              </a:spcAft>
            </a:pPr>
            <a:r>
              <a:rPr lang="en-US" sz="2400" kern="1200" smtClean="0"/>
              <a:t>Run-time prevention</a:t>
            </a:r>
            <a:endParaRPr lang="en-US" sz="2400" kern="1200" dirty="0" smtClean="0"/>
          </a:p>
        </p:txBody>
      </p:sp>
    </p:spTree>
    <p:extLst>
      <p:ext uri="{BB962C8B-B14F-4D97-AF65-F5344CB8AC3E}">
        <p14:creationId xmlns:p14="http://schemas.microsoft.com/office/powerpoint/2010/main" val="16966950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smtClean="0"/>
              <a:t>Database Access Control</a:t>
            </a:r>
            <a:endParaRPr lang="en-US" dirty="0"/>
          </a:p>
        </p:txBody>
      </p:sp>
      <p:sp>
        <p:nvSpPr>
          <p:cNvPr id="5" name="Freeform 4"/>
          <p:cNvSpPr/>
          <p:nvPr/>
        </p:nvSpPr>
        <p:spPr>
          <a:xfrm>
            <a:off x="478258" y="1295665"/>
            <a:ext cx="3825926" cy="956481"/>
          </a:xfrm>
          <a:custGeom>
            <a:avLst/>
            <a:gdLst>
              <a:gd name="connsiteX0" fmla="*/ 0 w 3825926"/>
              <a:gd name="connsiteY0" fmla="*/ 95648 h 956481"/>
              <a:gd name="connsiteX1" fmla="*/ 95648 w 3825926"/>
              <a:gd name="connsiteY1" fmla="*/ 0 h 956481"/>
              <a:gd name="connsiteX2" fmla="*/ 3730278 w 3825926"/>
              <a:gd name="connsiteY2" fmla="*/ 0 h 956481"/>
              <a:gd name="connsiteX3" fmla="*/ 3825926 w 3825926"/>
              <a:gd name="connsiteY3" fmla="*/ 95648 h 956481"/>
              <a:gd name="connsiteX4" fmla="*/ 3825926 w 3825926"/>
              <a:gd name="connsiteY4" fmla="*/ 860833 h 956481"/>
              <a:gd name="connsiteX5" fmla="*/ 3730278 w 3825926"/>
              <a:gd name="connsiteY5" fmla="*/ 956481 h 956481"/>
              <a:gd name="connsiteX6" fmla="*/ 95648 w 3825926"/>
              <a:gd name="connsiteY6" fmla="*/ 956481 h 956481"/>
              <a:gd name="connsiteX7" fmla="*/ 0 w 3825926"/>
              <a:gd name="connsiteY7" fmla="*/ 860833 h 956481"/>
              <a:gd name="connsiteX8" fmla="*/ 0 w 3825926"/>
              <a:gd name="connsiteY8" fmla="*/ 95648 h 95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5926" h="956481">
                <a:moveTo>
                  <a:pt x="0" y="95648"/>
                </a:moveTo>
                <a:cubicBezTo>
                  <a:pt x="0" y="42823"/>
                  <a:pt x="42823" y="0"/>
                  <a:pt x="95648" y="0"/>
                </a:cubicBezTo>
                <a:lnTo>
                  <a:pt x="3730278" y="0"/>
                </a:lnTo>
                <a:cubicBezTo>
                  <a:pt x="3783103" y="0"/>
                  <a:pt x="3825926" y="42823"/>
                  <a:pt x="3825926" y="95648"/>
                </a:cubicBezTo>
                <a:lnTo>
                  <a:pt x="3825926" y="860833"/>
                </a:lnTo>
                <a:cubicBezTo>
                  <a:pt x="3825926" y="913658"/>
                  <a:pt x="3783103" y="956481"/>
                  <a:pt x="3730278" y="956481"/>
                </a:cubicBezTo>
                <a:lnTo>
                  <a:pt x="95648" y="956481"/>
                </a:lnTo>
                <a:cubicBezTo>
                  <a:pt x="42823" y="956481"/>
                  <a:pt x="0" y="913658"/>
                  <a:pt x="0" y="860833"/>
                </a:cubicBezTo>
                <a:lnTo>
                  <a:pt x="0" y="95648"/>
                </a:lnTo>
                <a:close/>
              </a:path>
            </a:pathLst>
          </a:cu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64844" tIns="64844" rIns="64844" bIns="64844" numCol="1" spcCol="1270" anchor="ctr" anchorCtr="0">
            <a:noAutofit/>
          </a:bodyPr>
          <a:lstStyle/>
          <a:p>
            <a:pPr lvl="0" algn="ctr" defTabSz="1289050" rtl="0">
              <a:lnSpc>
                <a:spcPct val="90000"/>
              </a:lnSpc>
              <a:spcBef>
                <a:spcPct val="0"/>
              </a:spcBef>
              <a:spcAft>
                <a:spcPct val="35000"/>
              </a:spcAft>
            </a:pPr>
            <a:r>
              <a:rPr lang="en-US" sz="2800" b="1" kern="1200" dirty="0" smtClean="0"/>
              <a:t>database access control system determines:</a:t>
            </a:r>
            <a:endParaRPr lang="en-US" sz="2800" kern="1200" dirty="0"/>
          </a:p>
        </p:txBody>
      </p:sp>
      <p:sp>
        <p:nvSpPr>
          <p:cNvPr id="6" name="Right Arrow 5"/>
          <p:cNvSpPr/>
          <p:nvPr/>
        </p:nvSpPr>
        <p:spPr>
          <a:xfrm rot="5400000">
            <a:off x="2307529" y="2335839"/>
            <a:ext cx="167384" cy="16738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7" name="Freeform 6"/>
          <p:cNvSpPr/>
          <p:nvPr/>
        </p:nvSpPr>
        <p:spPr>
          <a:xfrm>
            <a:off x="478258" y="2586915"/>
            <a:ext cx="3825926" cy="956481"/>
          </a:xfrm>
          <a:custGeom>
            <a:avLst/>
            <a:gdLst>
              <a:gd name="connsiteX0" fmla="*/ 0 w 3825926"/>
              <a:gd name="connsiteY0" fmla="*/ 95648 h 956481"/>
              <a:gd name="connsiteX1" fmla="*/ 95648 w 3825926"/>
              <a:gd name="connsiteY1" fmla="*/ 0 h 956481"/>
              <a:gd name="connsiteX2" fmla="*/ 3730278 w 3825926"/>
              <a:gd name="connsiteY2" fmla="*/ 0 h 956481"/>
              <a:gd name="connsiteX3" fmla="*/ 3825926 w 3825926"/>
              <a:gd name="connsiteY3" fmla="*/ 95648 h 956481"/>
              <a:gd name="connsiteX4" fmla="*/ 3825926 w 3825926"/>
              <a:gd name="connsiteY4" fmla="*/ 860833 h 956481"/>
              <a:gd name="connsiteX5" fmla="*/ 3730278 w 3825926"/>
              <a:gd name="connsiteY5" fmla="*/ 956481 h 956481"/>
              <a:gd name="connsiteX6" fmla="*/ 95648 w 3825926"/>
              <a:gd name="connsiteY6" fmla="*/ 956481 h 956481"/>
              <a:gd name="connsiteX7" fmla="*/ 0 w 3825926"/>
              <a:gd name="connsiteY7" fmla="*/ 860833 h 956481"/>
              <a:gd name="connsiteX8" fmla="*/ 0 w 3825926"/>
              <a:gd name="connsiteY8" fmla="*/ 95648 h 95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5926" h="956481">
                <a:moveTo>
                  <a:pt x="0" y="95648"/>
                </a:moveTo>
                <a:cubicBezTo>
                  <a:pt x="0" y="42823"/>
                  <a:pt x="42823" y="0"/>
                  <a:pt x="95648" y="0"/>
                </a:cubicBezTo>
                <a:lnTo>
                  <a:pt x="3730278" y="0"/>
                </a:lnTo>
                <a:cubicBezTo>
                  <a:pt x="3783103" y="0"/>
                  <a:pt x="3825926" y="42823"/>
                  <a:pt x="3825926" y="95648"/>
                </a:cubicBezTo>
                <a:lnTo>
                  <a:pt x="3825926" y="860833"/>
                </a:lnTo>
                <a:cubicBezTo>
                  <a:pt x="3825926" y="913658"/>
                  <a:pt x="3783103" y="956481"/>
                  <a:pt x="3730278" y="956481"/>
                </a:cubicBezTo>
                <a:lnTo>
                  <a:pt x="95648" y="956481"/>
                </a:lnTo>
                <a:cubicBezTo>
                  <a:pt x="42823" y="956481"/>
                  <a:pt x="0" y="913658"/>
                  <a:pt x="0" y="860833"/>
                </a:cubicBezTo>
                <a:lnTo>
                  <a:pt x="0" y="95648"/>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8334" tIns="48334" rIns="48334" bIns="48334" numCol="1" spcCol="1270" anchor="ctr" anchorCtr="0">
            <a:noAutofit/>
          </a:bodyPr>
          <a:lstStyle/>
          <a:p>
            <a:pPr lvl="0" algn="ctr" defTabSz="711200" rtl="0">
              <a:lnSpc>
                <a:spcPct val="90000"/>
              </a:lnSpc>
              <a:spcBef>
                <a:spcPct val="0"/>
              </a:spcBef>
              <a:spcAft>
                <a:spcPct val="35000"/>
              </a:spcAft>
            </a:pPr>
            <a:r>
              <a:rPr lang="en-US" kern="1200" dirty="0" smtClean="0"/>
              <a:t>if the user has access to the entire database or just portions of it</a:t>
            </a:r>
            <a:endParaRPr lang="en-US" kern="1200" dirty="0"/>
          </a:p>
        </p:txBody>
      </p:sp>
      <p:sp>
        <p:nvSpPr>
          <p:cNvPr id="8" name="Right Arrow 7"/>
          <p:cNvSpPr/>
          <p:nvPr/>
        </p:nvSpPr>
        <p:spPr>
          <a:xfrm rot="5400000">
            <a:off x="2307529" y="3627089"/>
            <a:ext cx="167384" cy="16738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Freeform 8"/>
          <p:cNvSpPr/>
          <p:nvPr/>
        </p:nvSpPr>
        <p:spPr>
          <a:xfrm>
            <a:off x="478258" y="3878165"/>
            <a:ext cx="3825926" cy="956481"/>
          </a:xfrm>
          <a:custGeom>
            <a:avLst/>
            <a:gdLst>
              <a:gd name="connsiteX0" fmla="*/ 0 w 3825926"/>
              <a:gd name="connsiteY0" fmla="*/ 95648 h 956481"/>
              <a:gd name="connsiteX1" fmla="*/ 95648 w 3825926"/>
              <a:gd name="connsiteY1" fmla="*/ 0 h 956481"/>
              <a:gd name="connsiteX2" fmla="*/ 3730278 w 3825926"/>
              <a:gd name="connsiteY2" fmla="*/ 0 h 956481"/>
              <a:gd name="connsiteX3" fmla="*/ 3825926 w 3825926"/>
              <a:gd name="connsiteY3" fmla="*/ 95648 h 956481"/>
              <a:gd name="connsiteX4" fmla="*/ 3825926 w 3825926"/>
              <a:gd name="connsiteY4" fmla="*/ 860833 h 956481"/>
              <a:gd name="connsiteX5" fmla="*/ 3730278 w 3825926"/>
              <a:gd name="connsiteY5" fmla="*/ 956481 h 956481"/>
              <a:gd name="connsiteX6" fmla="*/ 95648 w 3825926"/>
              <a:gd name="connsiteY6" fmla="*/ 956481 h 956481"/>
              <a:gd name="connsiteX7" fmla="*/ 0 w 3825926"/>
              <a:gd name="connsiteY7" fmla="*/ 860833 h 956481"/>
              <a:gd name="connsiteX8" fmla="*/ 0 w 3825926"/>
              <a:gd name="connsiteY8" fmla="*/ 95648 h 95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5926" h="956481">
                <a:moveTo>
                  <a:pt x="0" y="95648"/>
                </a:moveTo>
                <a:cubicBezTo>
                  <a:pt x="0" y="42823"/>
                  <a:pt x="42823" y="0"/>
                  <a:pt x="95648" y="0"/>
                </a:cubicBezTo>
                <a:lnTo>
                  <a:pt x="3730278" y="0"/>
                </a:lnTo>
                <a:cubicBezTo>
                  <a:pt x="3783103" y="0"/>
                  <a:pt x="3825926" y="42823"/>
                  <a:pt x="3825926" y="95648"/>
                </a:cubicBezTo>
                <a:lnTo>
                  <a:pt x="3825926" y="860833"/>
                </a:lnTo>
                <a:cubicBezTo>
                  <a:pt x="3825926" y="913658"/>
                  <a:pt x="3783103" y="956481"/>
                  <a:pt x="3730278" y="956481"/>
                </a:cubicBezTo>
                <a:lnTo>
                  <a:pt x="95648" y="956481"/>
                </a:lnTo>
                <a:cubicBezTo>
                  <a:pt x="42823" y="956481"/>
                  <a:pt x="0" y="913658"/>
                  <a:pt x="0" y="860833"/>
                </a:cubicBezTo>
                <a:lnTo>
                  <a:pt x="0" y="95648"/>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8334" tIns="48334" rIns="48334" bIns="48334" numCol="1" spcCol="1270" anchor="ctr" anchorCtr="0">
            <a:noAutofit/>
          </a:bodyPr>
          <a:lstStyle/>
          <a:p>
            <a:pPr lvl="0" algn="ctr" defTabSz="711200" rtl="0">
              <a:lnSpc>
                <a:spcPct val="90000"/>
              </a:lnSpc>
              <a:spcBef>
                <a:spcPct val="0"/>
              </a:spcBef>
              <a:spcAft>
                <a:spcPct val="35000"/>
              </a:spcAft>
            </a:pPr>
            <a:r>
              <a:rPr lang="en-US" kern="1200" dirty="0" smtClean="0"/>
              <a:t>what access rights the user has </a:t>
            </a:r>
          </a:p>
          <a:p>
            <a:pPr lvl="0" algn="ctr" defTabSz="711200" rtl="0">
              <a:lnSpc>
                <a:spcPct val="90000"/>
              </a:lnSpc>
              <a:spcBef>
                <a:spcPct val="0"/>
              </a:spcBef>
              <a:spcAft>
                <a:spcPct val="35000"/>
              </a:spcAft>
            </a:pPr>
            <a:r>
              <a:rPr lang="en-US" kern="1200" dirty="0" smtClean="0"/>
              <a:t>(create, insert, delete, update, read, write)</a:t>
            </a:r>
            <a:endParaRPr lang="en-US" kern="1200" dirty="0"/>
          </a:p>
        </p:txBody>
      </p:sp>
      <p:sp>
        <p:nvSpPr>
          <p:cNvPr id="10" name="Freeform 9"/>
          <p:cNvSpPr/>
          <p:nvPr/>
        </p:nvSpPr>
        <p:spPr>
          <a:xfrm>
            <a:off x="4839814" y="1295665"/>
            <a:ext cx="3825926" cy="956481"/>
          </a:xfrm>
          <a:custGeom>
            <a:avLst/>
            <a:gdLst>
              <a:gd name="connsiteX0" fmla="*/ 0 w 3825926"/>
              <a:gd name="connsiteY0" fmla="*/ 95648 h 956481"/>
              <a:gd name="connsiteX1" fmla="*/ 95648 w 3825926"/>
              <a:gd name="connsiteY1" fmla="*/ 0 h 956481"/>
              <a:gd name="connsiteX2" fmla="*/ 3730278 w 3825926"/>
              <a:gd name="connsiteY2" fmla="*/ 0 h 956481"/>
              <a:gd name="connsiteX3" fmla="*/ 3825926 w 3825926"/>
              <a:gd name="connsiteY3" fmla="*/ 95648 h 956481"/>
              <a:gd name="connsiteX4" fmla="*/ 3825926 w 3825926"/>
              <a:gd name="connsiteY4" fmla="*/ 860833 h 956481"/>
              <a:gd name="connsiteX5" fmla="*/ 3730278 w 3825926"/>
              <a:gd name="connsiteY5" fmla="*/ 956481 h 956481"/>
              <a:gd name="connsiteX6" fmla="*/ 95648 w 3825926"/>
              <a:gd name="connsiteY6" fmla="*/ 956481 h 956481"/>
              <a:gd name="connsiteX7" fmla="*/ 0 w 3825926"/>
              <a:gd name="connsiteY7" fmla="*/ 860833 h 956481"/>
              <a:gd name="connsiteX8" fmla="*/ 0 w 3825926"/>
              <a:gd name="connsiteY8" fmla="*/ 95648 h 95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5926" h="956481">
                <a:moveTo>
                  <a:pt x="0" y="95648"/>
                </a:moveTo>
                <a:cubicBezTo>
                  <a:pt x="0" y="42823"/>
                  <a:pt x="42823" y="0"/>
                  <a:pt x="95648" y="0"/>
                </a:cubicBezTo>
                <a:lnTo>
                  <a:pt x="3730278" y="0"/>
                </a:lnTo>
                <a:cubicBezTo>
                  <a:pt x="3783103" y="0"/>
                  <a:pt x="3825926" y="42823"/>
                  <a:pt x="3825926" y="95648"/>
                </a:cubicBezTo>
                <a:lnTo>
                  <a:pt x="3825926" y="860833"/>
                </a:lnTo>
                <a:cubicBezTo>
                  <a:pt x="3825926" y="913658"/>
                  <a:pt x="3783103" y="956481"/>
                  <a:pt x="3730278" y="956481"/>
                </a:cubicBezTo>
                <a:lnTo>
                  <a:pt x="95648" y="956481"/>
                </a:lnTo>
                <a:cubicBezTo>
                  <a:pt x="42823" y="956481"/>
                  <a:pt x="0" y="913658"/>
                  <a:pt x="0" y="860833"/>
                </a:cubicBezTo>
                <a:lnTo>
                  <a:pt x="0" y="95648"/>
                </a:lnTo>
                <a:close/>
              </a:path>
            </a:pathLst>
          </a:cu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64844" tIns="64844" rIns="64844" bIns="64844" numCol="1" spcCol="1270" anchor="ctr" anchorCtr="0">
            <a:noAutofit/>
          </a:bodyPr>
          <a:lstStyle/>
          <a:p>
            <a:pPr lvl="0" algn="ctr" defTabSz="1289050" rtl="0">
              <a:lnSpc>
                <a:spcPct val="90000"/>
              </a:lnSpc>
              <a:spcBef>
                <a:spcPct val="0"/>
              </a:spcBef>
              <a:spcAft>
                <a:spcPct val="35000"/>
              </a:spcAft>
            </a:pPr>
            <a:r>
              <a:rPr lang="en-US" sz="2800" b="1" kern="1200" dirty="0" smtClean="0"/>
              <a:t>can support a range of administrative policies</a:t>
            </a:r>
            <a:endParaRPr lang="en-US" sz="2800" kern="1200" dirty="0"/>
          </a:p>
        </p:txBody>
      </p:sp>
      <p:sp>
        <p:nvSpPr>
          <p:cNvPr id="12" name="Right Arrow 11"/>
          <p:cNvSpPr/>
          <p:nvPr/>
        </p:nvSpPr>
        <p:spPr>
          <a:xfrm rot="5400000">
            <a:off x="6669085" y="2335839"/>
            <a:ext cx="167384" cy="16738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Freeform 12"/>
          <p:cNvSpPr/>
          <p:nvPr/>
        </p:nvSpPr>
        <p:spPr>
          <a:xfrm>
            <a:off x="4839814" y="2586915"/>
            <a:ext cx="3825926" cy="956481"/>
          </a:xfrm>
          <a:custGeom>
            <a:avLst/>
            <a:gdLst>
              <a:gd name="connsiteX0" fmla="*/ 0 w 3825926"/>
              <a:gd name="connsiteY0" fmla="*/ 95648 h 956481"/>
              <a:gd name="connsiteX1" fmla="*/ 95648 w 3825926"/>
              <a:gd name="connsiteY1" fmla="*/ 0 h 956481"/>
              <a:gd name="connsiteX2" fmla="*/ 3730278 w 3825926"/>
              <a:gd name="connsiteY2" fmla="*/ 0 h 956481"/>
              <a:gd name="connsiteX3" fmla="*/ 3825926 w 3825926"/>
              <a:gd name="connsiteY3" fmla="*/ 95648 h 956481"/>
              <a:gd name="connsiteX4" fmla="*/ 3825926 w 3825926"/>
              <a:gd name="connsiteY4" fmla="*/ 860833 h 956481"/>
              <a:gd name="connsiteX5" fmla="*/ 3730278 w 3825926"/>
              <a:gd name="connsiteY5" fmla="*/ 956481 h 956481"/>
              <a:gd name="connsiteX6" fmla="*/ 95648 w 3825926"/>
              <a:gd name="connsiteY6" fmla="*/ 956481 h 956481"/>
              <a:gd name="connsiteX7" fmla="*/ 0 w 3825926"/>
              <a:gd name="connsiteY7" fmla="*/ 860833 h 956481"/>
              <a:gd name="connsiteX8" fmla="*/ 0 w 3825926"/>
              <a:gd name="connsiteY8" fmla="*/ 95648 h 95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5926" h="956481">
                <a:moveTo>
                  <a:pt x="0" y="95648"/>
                </a:moveTo>
                <a:cubicBezTo>
                  <a:pt x="0" y="42823"/>
                  <a:pt x="42823" y="0"/>
                  <a:pt x="95648" y="0"/>
                </a:cubicBezTo>
                <a:lnTo>
                  <a:pt x="3730278" y="0"/>
                </a:lnTo>
                <a:cubicBezTo>
                  <a:pt x="3783103" y="0"/>
                  <a:pt x="3825926" y="42823"/>
                  <a:pt x="3825926" y="95648"/>
                </a:cubicBezTo>
                <a:lnTo>
                  <a:pt x="3825926" y="860833"/>
                </a:lnTo>
                <a:cubicBezTo>
                  <a:pt x="3825926" y="913658"/>
                  <a:pt x="3783103" y="956481"/>
                  <a:pt x="3730278" y="956481"/>
                </a:cubicBezTo>
                <a:lnTo>
                  <a:pt x="95648" y="956481"/>
                </a:lnTo>
                <a:cubicBezTo>
                  <a:pt x="42823" y="956481"/>
                  <a:pt x="0" y="913658"/>
                  <a:pt x="0" y="860833"/>
                </a:cubicBezTo>
                <a:lnTo>
                  <a:pt x="0" y="95648"/>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8334" tIns="48334" rIns="48334" bIns="48334" numCol="1" spcCol="1270" anchor="t" anchorCtr="0">
            <a:noAutofit/>
          </a:bodyPr>
          <a:lstStyle/>
          <a:p>
            <a:pPr lvl="0" algn="l" defTabSz="711200" rtl="0">
              <a:lnSpc>
                <a:spcPct val="90000"/>
              </a:lnSpc>
              <a:spcBef>
                <a:spcPct val="0"/>
              </a:spcBef>
              <a:spcAft>
                <a:spcPct val="35000"/>
              </a:spcAft>
            </a:pPr>
            <a:r>
              <a:rPr lang="en-US" kern="1200" dirty="0" smtClean="0"/>
              <a:t>centralized administration</a:t>
            </a:r>
            <a:endParaRPr lang="en-US" kern="1200" dirty="0"/>
          </a:p>
          <a:p>
            <a:pPr marL="114300" lvl="1" indent="-114300" algn="l" defTabSz="533400" rtl="0">
              <a:lnSpc>
                <a:spcPct val="90000"/>
              </a:lnSpc>
              <a:spcBef>
                <a:spcPct val="0"/>
              </a:spcBef>
              <a:spcAft>
                <a:spcPct val="15000"/>
              </a:spcAft>
              <a:buChar char="••"/>
            </a:pPr>
            <a:r>
              <a:rPr lang="en-US" sz="1400" kern="1200" dirty="0" smtClean="0"/>
              <a:t>small number of privileged users may grant and revoke access rights</a:t>
            </a:r>
            <a:endParaRPr lang="en-US" sz="1400" kern="1200" dirty="0"/>
          </a:p>
        </p:txBody>
      </p:sp>
      <p:sp>
        <p:nvSpPr>
          <p:cNvPr id="14" name="Right Arrow 13"/>
          <p:cNvSpPr/>
          <p:nvPr/>
        </p:nvSpPr>
        <p:spPr>
          <a:xfrm rot="5400000">
            <a:off x="6669085" y="3627089"/>
            <a:ext cx="167384" cy="16738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Freeform 14"/>
          <p:cNvSpPr/>
          <p:nvPr/>
        </p:nvSpPr>
        <p:spPr>
          <a:xfrm>
            <a:off x="4839814" y="3878165"/>
            <a:ext cx="3825926" cy="956481"/>
          </a:xfrm>
          <a:custGeom>
            <a:avLst/>
            <a:gdLst>
              <a:gd name="connsiteX0" fmla="*/ 0 w 3825926"/>
              <a:gd name="connsiteY0" fmla="*/ 95648 h 956481"/>
              <a:gd name="connsiteX1" fmla="*/ 95648 w 3825926"/>
              <a:gd name="connsiteY1" fmla="*/ 0 h 956481"/>
              <a:gd name="connsiteX2" fmla="*/ 3730278 w 3825926"/>
              <a:gd name="connsiteY2" fmla="*/ 0 h 956481"/>
              <a:gd name="connsiteX3" fmla="*/ 3825926 w 3825926"/>
              <a:gd name="connsiteY3" fmla="*/ 95648 h 956481"/>
              <a:gd name="connsiteX4" fmla="*/ 3825926 w 3825926"/>
              <a:gd name="connsiteY4" fmla="*/ 860833 h 956481"/>
              <a:gd name="connsiteX5" fmla="*/ 3730278 w 3825926"/>
              <a:gd name="connsiteY5" fmla="*/ 956481 h 956481"/>
              <a:gd name="connsiteX6" fmla="*/ 95648 w 3825926"/>
              <a:gd name="connsiteY6" fmla="*/ 956481 h 956481"/>
              <a:gd name="connsiteX7" fmla="*/ 0 w 3825926"/>
              <a:gd name="connsiteY7" fmla="*/ 860833 h 956481"/>
              <a:gd name="connsiteX8" fmla="*/ 0 w 3825926"/>
              <a:gd name="connsiteY8" fmla="*/ 95648 h 95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5926" h="956481">
                <a:moveTo>
                  <a:pt x="0" y="95648"/>
                </a:moveTo>
                <a:cubicBezTo>
                  <a:pt x="0" y="42823"/>
                  <a:pt x="42823" y="0"/>
                  <a:pt x="95648" y="0"/>
                </a:cubicBezTo>
                <a:lnTo>
                  <a:pt x="3730278" y="0"/>
                </a:lnTo>
                <a:cubicBezTo>
                  <a:pt x="3783103" y="0"/>
                  <a:pt x="3825926" y="42823"/>
                  <a:pt x="3825926" y="95648"/>
                </a:cubicBezTo>
                <a:lnTo>
                  <a:pt x="3825926" y="860833"/>
                </a:lnTo>
                <a:cubicBezTo>
                  <a:pt x="3825926" y="913658"/>
                  <a:pt x="3783103" y="956481"/>
                  <a:pt x="3730278" y="956481"/>
                </a:cubicBezTo>
                <a:lnTo>
                  <a:pt x="95648" y="956481"/>
                </a:lnTo>
                <a:cubicBezTo>
                  <a:pt x="42823" y="956481"/>
                  <a:pt x="0" y="913658"/>
                  <a:pt x="0" y="860833"/>
                </a:cubicBezTo>
                <a:lnTo>
                  <a:pt x="0" y="95648"/>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8334" tIns="48334" rIns="48334" bIns="48334" numCol="1" spcCol="1270" anchor="t" anchorCtr="0">
            <a:noAutofit/>
          </a:bodyPr>
          <a:lstStyle/>
          <a:p>
            <a:pPr lvl="0" algn="l" defTabSz="711200" rtl="0">
              <a:lnSpc>
                <a:spcPct val="90000"/>
              </a:lnSpc>
              <a:spcBef>
                <a:spcPct val="0"/>
              </a:spcBef>
              <a:spcAft>
                <a:spcPct val="35000"/>
              </a:spcAft>
            </a:pPr>
            <a:r>
              <a:rPr lang="en-US" kern="1200" dirty="0" smtClean="0"/>
              <a:t>ownership-based administration</a:t>
            </a:r>
            <a:endParaRPr lang="en-US" kern="1200" dirty="0"/>
          </a:p>
          <a:p>
            <a:pPr marL="114300" lvl="1" indent="-114300" algn="l" defTabSz="533400" rtl="0">
              <a:lnSpc>
                <a:spcPct val="90000"/>
              </a:lnSpc>
              <a:spcBef>
                <a:spcPct val="0"/>
              </a:spcBef>
              <a:spcAft>
                <a:spcPct val="15000"/>
              </a:spcAft>
              <a:buChar char="••"/>
            </a:pPr>
            <a:r>
              <a:rPr lang="en-US" sz="1400" kern="1200" dirty="0" smtClean="0"/>
              <a:t>the creator of a table may grant and revoke access rights to the table</a:t>
            </a:r>
            <a:endParaRPr lang="en-US" sz="1400" kern="1200" dirty="0"/>
          </a:p>
        </p:txBody>
      </p:sp>
      <p:sp>
        <p:nvSpPr>
          <p:cNvPr id="16" name="Right Arrow 15"/>
          <p:cNvSpPr/>
          <p:nvPr/>
        </p:nvSpPr>
        <p:spPr>
          <a:xfrm rot="5400000">
            <a:off x="6669085" y="4918339"/>
            <a:ext cx="167384" cy="16738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7" name="Freeform 16"/>
          <p:cNvSpPr/>
          <p:nvPr/>
        </p:nvSpPr>
        <p:spPr>
          <a:xfrm>
            <a:off x="4839814" y="5169415"/>
            <a:ext cx="3825926" cy="956481"/>
          </a:xfrm>
          <a:custGeom>
            <a:avLst/>
            <a:gdLst>
              <a:gd name="connsiteX0" fmla="*/ 0 w 3825926"/>
              <a:gd name="connsiteY0" fmla="*/ 95648 h 956481"/>
              <a:gd name="connsiteX1" fmla="*/ 95648 w 3825926"/>
              <a:gd name="connsiteY1" fmla="*/ 0 h 956481"/>
              <a:gd name="connsiteX2" fmla="*/ 3730278 w 3825926"/>
              <a:gd name="connsiteY2" fmla="*/ 0 h 956481"/>
              <a:gd name="connsiteX3" fmla="*/ 3825926 w 3825926"/>
              <a:gd name="connsiteY3" fmla="*/ 95648 h 956481"/>
              <a:gd name="connsiteX4" fmla="*/ 3825926 w 3825926"/>
              <a:gd name="connsiteY4" fmla="*/ 860833 h 956481"/>
              <a:gd name="connsiteX5" fmla="*/ 3730278 w 3825926"/>
              <a:gd name="connsiteY5" fmla="*/ 956481 h 956481"/>
              <a:gd name="connsiteX6" fmla="*/ 95648 w 3825926"/>
              <a:gd name="connsiteY6" fmla="*/ 956481 h 956481"/>
              <a:gd name="connsiteX7" fmla="*/ 0 w 3825926"/>
              <a:gd name="connsiteY7" fmla="*/ 860833 h 956481"/>
              <a:gd name="connsiteX8" fmla="*/ 0 w 3825926"/>
              <a:gd name="connsiteY8" fmla="*/ 95648 h 95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5926" h="956481">
                <a:moveTo>
                  <a:pt x="0" y="95648"/>
                </a:moveTo>
                <a:cubicBezTo>
                  <a:pt x="0" y="42823"/>
                  <a:pt x="42823" y="0"/>
                  <a:pt x="95648" y="0"/>
                </a:cubicBezTo>
                <a:lnTo>
                  <a:pt x="3730278" y="0"/>
                </a:lnTo>
                <a:cubicBezTo>
                  <a:pt x="3783103" y="0"/>
                  <a:pt x="3825926" y="42823"/>
                  <a:pt x="3825926" y="95648"/>
                </a:cubicBezTo>
                <a:lnTo>
                  <a:pt x="3825926" y="860833"/>
                </a:lnTo>
                <a:cubicBezTo>
                  <a:pt x="3825926" y="913658"/>
                  <a:pt x="3783103" y="956481"/>
                  <a:pt x="3730278" y="956481"/>
                </a:cubicBezTo>
                <a:lnTo>
                  <a:pt x="95648" y="956481"/>
                </a:lnTo>
                <a:cubicBezTo>
                  <a:pt x="42823" y="956481"/>
                  <a:pt x="0" y="913658"/>
                  <a:pt x="0" y="860833"/>
                </a:cubicBezTo>
                <a:lnTo>
                  <a:pt x="0" y="95648"/>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8334" tIns="48334" rIns="48334" bIns="48334" numCol="1" spcCol="1270" anchor="t" anchorCtr="0">
            <a:noAutofit/>
          </a:bodyPr>
          <a:lstStyle/>
          <a:p>
            <a:pPr lvl="0" algn="l" defTabSz="711200" rtl="0">
              <a:lnSpc>
                <a:spcPct val="90000"/>
              </a:lnSpc>
              <a:spcBef>
                <a:spcPct val="0"/>
              </a:spcBef>
              <a:spcAft>
                <a:spcPct val="35000"/>
              </a:spcAft>
            </a:pPr>
            <a:r>
              <a:rPr lang="en-US" kern="1200" dirty="0" smtClean="0"/>
              <a:t>decentralized administration</a:t>
            </a:r>
            <a:endParaRPr lang="en-US" kern="1200" dirty="0"/>
          </a:p>
          <a:p>
            <a:pPr marL="114300" lvl="1" indent="-114300" algn="l" defTabSz="533400" rtl="0">
              <a:lnSpc>
                <a:spcPct val="90000"/>
              </a:lnSpc>
              <a:spcBef>
                <a:spcPct val="0"/>
              </a:spcBef>
              <a:spcAft>
                <a:spcPct val="15000"/>
              </a:spcAft>
              <a:buChar char="••"/>
            </a:pPr>
            <a:r>
              <a:rPr lang="en-US" sz="1400" kern="1200" dirty="0" smtClean="0"/>
              <a:t>the owner of the table may grant and revoke authorization rights to other users, allowing them to grant and revoke access rights to the table</a:t>
            </a:r>
            <a:endParaRPr lang="en-US" sz="1400" kern="1200" dirty="0"/>
          </a:p>
        </p:txBody>
      </p:sp>
      <p:sp>
        <p:nvSpPr>
          <p:cNvPr id="3" name="Slide Number Placeholder 2"/>
          <p:cNvSpPr>
            <a:spLocks noGrp="1"/>
          </p:cNvSpPr>
          <p:nvPr>
            <p:ph type="sldNum" sz="quarter" idx="11"/>
          </p:nvPr>
        </p:nvSpPr>
        <p:spPr/>
        <p:txBody>
          <a:bodyPr/>
          <a:lstStyle/>
          <a:p>
            <a:pPr>
              <a:defRPr/>
            </a:pPr>
            <a:fld id="{07803559-8231-B44F-AE9F-09E47266B9BD}" type="slidenum">
              <a:rPr lang="en-US" smtClean="0"/>
              <a:pPr>
                <a:defRPr/>
              </a:pPr>
              <a:t>19</a:t>
            </a:fld>
            <a:endParaRPr lang="en-US" dirty="0"/>
          </a:p>
        </p:txBody>
      </p:sp>
    </p:spTree>
    <p:extLst>
      <p:ext uri="{BB962C8B-B14F-4D97-AF65-F5344CB8AC3E}">
        <p14:creationId xmlns:p14="http://schemas.microsoft.com/office/powerpoint/2010/main" val="5307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3"/>
          <p:cNvPicPr>
            <a:picLocks noChangeAspect="1"/>
          </p:cNvPicPr>
          <p:nvPr/>
        </p:nvPicPr>
        <p:blipFill>
          <a:blip r:embed="rId3"/>
          <a:srcRect/>
          <a:stretch>
            <a:fillRect/>
          </a:stretch>
        </p:blipFill>
        <p:spPr bwMode="auto">
          <a:xfrm rot="-504125">
            <a:off x="7150349" y="126813"/>
            <a:ext cx="1870075" cy="18288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Databases</a:t>
            </a:r>
            <a:endParaRPr lang="en-US" dirty="0"/>
          </a:p>
        </p:txBody>
      </p:sp>
      <p:sp>
        <p:nvSpPr>
          <p:cNvPr id="3" name="Content Placeholder 2"/>
          <p:cNvSpPr>
            <a:spLocks noGrp="1"/>
          </p:cNvSpPr>
          <p:nvPr>
            <p:ph idx="1"/>
          </p:nvPr>
        </p:nvSpPr>
        <p:spPr>
          <a:xfrm>
            <a:off x="395536" y="1118517"/>
            <a:ext cx="8291264" cy="4830763"/>
          </a:xfrm>
        </p:spPr>
        <p:txBody>
          <a:bodyPr/>
          <a:lstStyle/>
          <a:p>
            <a:pPr>
              <a:spcBef>
                <a:spcPts val="600"/>
              </a:spcBef>
            </a:pPr>
            <a:r>
              <a:rPr lang="en-US" dirty="0" smtClean="0"/>
              <a:t>structured collection of data stored 		    for use by one or more applications</a:t>
            </a:r>
          </a:p>
          <a:p>
            <a:pPr lvl="1">
              <a:spcBef>
                <a:spcPts val="600"/>
              </a:spcBef>
            </a:pPr>
            <a:r>
              <a:rPr lang="en-US" dirty="0" smtClean="0"/>
              <a:t>contains the relationships between data items and groups of data items</a:t>
            </a:r>
          </a:p>
          <a:p>
            <a:pPr lvl="1">
              <a:spcBef>
                <a:spcPts val="600"/>
              </a:spcBef>
            </a:pPr>
            <a:r>
              <a:rPr lang="en-US" dirty="0" smtClean="0"/>
              <a:t>can sometimes contain sensitive data</a:t>
            </a:r>
          </a:p>
          <a:p>
            <a:pPr>
              <a:spcBef>
                <a:spcPts val="600"/>
              </a:spcBef>
            </a:pPr>
            <a:r>
              <a:rPr lang="en-US" dirty="0" smtClean="0"/>
              <a:t>database management system (DBMS)</a:t>
            </a:r>
          </a:p>
          <a:p>
            <a:pPr lvl="1">
              <a:spcBef>
                <a:spcPts val="600"/>
              </a:spcBef>
            </a:pPr>
            <a:r>
              <a:rPr lang="en-US" dirty="0" smtClean="0"/>
              <a:t>suite of programs for constructing and maintaining the database</a:t>
            </a:r>
          </a:p>
          <a:p>
            <a:pPr lvl="2">
              <a:spcBef>
                <a:spcPts val="600"/>
              </a:spcBef>
            </a:pPr>
            <a:r>
              <a:rPr lang="en-US" dirty="0" smtClean="0"/>
              <a:t>ad hoc query facilities to multiple users and applications</a:t>
            </a:r>
          </a:p>
          <a:p>
            <a:pPr lvl="1">
              <a:spcBef>
                <a:spcPts val="600"/>
              </a:spcBef>
            </a:pPr>
            <a:r>
              <a:rPr lang="en-US" dirty="0" smtClean="0"/>
              <a:t>Query language</a:t>
            </a:r>
          </a:p>
          <a:p>
            <a:pPr lvl="2">
              <a:spcBef>
                <a:spcPts val="600"/>
              </a:spcBef>
            </a:pPr>
            <a:r>
              <a:rPr lang="en-US" dirty="0" smtClean="0"/>
              <a:t>provides a uniform interface to the database</a:t>
            </a:r>
          </a:p>
        </p:txBody>
      </p:sp>
      <p:sp>
        <p:nvSpPr>
          <p:cNvPr id="6" name="Slide Number Placeholder 5"/>
          <p:cNvSpPr>
            <a:spLocks noGrp="1"/>
          </p:cNvSpPr>
          <p:nvPr>
            <p:ph type="sldNum" sz="quarter" idx="11"/>
          </p:nvPr>
        </p:nvSpPr>
        <p:spPr/>
        <p:txBody>
          <a:bodyPr/>
          <a:lstStyle/>
          <a:p>
            <a:pPr>
              <a:defRPr/>
            </a:pPr>
            <a:fld id="{A89A1157-748B-C24F-9525-1F1C6D15AFA0}" type="slidenum">
              <a:rPr lang="en-US" smtClean="0"/>
              <a:pPr>
                <a:defRPr/>
              </a:pPr>
              <a:t>2</a:t>
            </a:fld>
            <a:endParaRPr lang="en-US"/>
          </a:p>
        </p:txBody>
      </p:sp>
    </p:spTree>
    <p:extLst>
      <p:ext uri="{BB962C8B-B14F-4D97-AF65-F5344CB8AC3E}">
        <p14:creationId xmlns:p14="http://schemas.microsoft.com/office/powerpoint/2010/main" val="4174839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smtClean="0"/>
              <a:t>SQL Access Controls</a:t>
            </a:r>
            <a:endParaRPr lang="en-US" dirty="0"/>
          </a:p>
        </p:txBody>
      </p:sp>
      <p:sp>
        <p:nvSpPr>
          <p:cNvPr id="221187" name="Rectangle 3"/>
          <p:cNvSpPr>
            <a:spLocks noGrp="1" noChangeArrowheads="1"/>
          </p:cNvSpPr>
          <p:nvPr>
            <p:ph idx="1"/>
          </p:nvPr>
        </p:nvSpPr>
        <p:spPr/>
        <p:txBody>
          <a:bodyPr/>
          <a:lstStyle/>
          <a:p>
            <a:r>
              <a:rPr lang="en-US" dirty="0" smtClean="0"/>
              <a:t>two commands for managing access rights:</a:t>
            </a:r>
          </a:p>
          <a:p>
            <a:pPr lvl="2"/>
            <a:r>
              <a:rPr lang="en-US" dirty="0" smtClean="0"/>
              <a:t>grant</a:t>
            </a:r>
          </a:p>
          <a:p>
            <a:pPr lvl="3"/>
            <a:r>
              <a:rPr lang="en-US" dirty="0" smtClean="0"/>
              <a:t>used to grant one or more access rights or can be used to assign a user to a role</a:t>
            </a:r>
          </a:p>
          <a:p>
            <a:pPr lvl="2"/>
            <a:r>
              <a:rPr lang="en-US" dirty="0" smtClean="0"/>
              <a:t>revoke</a:t>
            </a:r>
          </a:p>
          <a:p>
            <a:pPr lvl="3"/>
            <a:r>
              <a:rPr lang="en-US" dirty="0" smtClean="0"/>
              <a:t>revokes the access rights</a:t>
            </a:r>
          </a:p>
          <a:p>
            <a:pPr lvl="3"/>
            <a:endParaRPr lang="en-US" dirty="0" smtClean="0"/>
          </a:p>
          <a:p>
            <a:r>
              <a:rPr lang="en-US" dirty="0" smtClean="0"/>
              <a:t>typical access rights are:</a:t>
            </a:r>
          </a:p>
          <a:p>
            <a:pPr lvl="2"/>
            <a:r>
              <a:rPr lang="en-US" dirty="0" smtClean="0"/>
              <a:t>select, insert, update, delete, references</a:t>
            </a:r>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20</a:t>
            </a:fld>
            <a:endParaRPr lang="en-US"/>
          </a:p>
        </p:txBody>
      </p:sp>
    </p:spTree>
    <p:extLst>
      <p:ext uri="{BB962C8B-B14F-4D97-AF65-F5344CB8AC3E}">
        <p14:creationId xmlns:p14="http://schemas.microsoft.com/office/powerpoint/2010/main" val="2051309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1187">
                                            <p:txEl>
                                              <p:pRg st="6" end="6"/>
                                            </p:txEl>
                                          </p:spTgt>
                                        </p:tgtEl>
                                        <p:attrNameLst>
                                          <p:attrName>style.visibility</p:attrName>
                                        </p:attrNameLst>
                                      </p:cBhvr>
                                      <p:to>
                                        <p:strVal val="visible"/>
                                      </p:to>
                                    </p:set>
                                    <p:animEffect transition="in" filter="randombar(horizontal)">
                                      <p:cBhvr>
                                        <p:cTn id="7" dur="500"/>
                                        <p:tgtEl>
                                          <p:spTgt spid="221187">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1187">
                                            <p:txEl>
                                              <p:pRg st="7" end="7"/>
                                            </p:txEl>
                                          </p:spTgt>
                                        </p:tgtEl>
                                        <p:attrNameLst>
                                          <p:attrName>style.visibility</p:attrName>
                                        </p:attrNameLst>
                                      </p:cBhvr>
                                      <p:to>
                                        <p:strVal val="visible"/>
                                      </p:to>
                                    </p:set>
                                    <p:animEffect transition="in" filter="randombar(horizontal)">
                                      <p:cBhvr>
                                        <p:cTn id="10" dur="500"/>
                                        <p:tgtEl>
                                          <p:spTgt spid="2211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smtClean="0"/>
              <a:t>Cascading Authorizations</a:t>
            </a:r>
            <a:endParaRPr lang="en-US" dirty="0"/>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21</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0" y="1196752"/>
            <a:ext cx="8153400" cy="209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Oval 4"/>
          <p:cNvSpPr/>
          <p:nvPr/>
        </p:nvSpPr>
        <p:spPr>
          <a:xfrm>
            <a:off x="3275856" y="1412776"/>
            <a:ext cx="792088" cy="8317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347864" y="1052736"/>
            <a:ext cx="1742785" cy="369332"/>
          </a:xfrm>
          <a:prstGeom prst="rect">
            <a:avLst/>
          </a:prstGeom>
          <a:noFill/>
        </p:spPr>
        <p:txBody>
          <a:bodyPr wrap="none" rtlCol="0">
            <a:spAutoFit/>
          </a:bodyPr>
          <a:lstStyle/>
          <a:p>
            <a:r>
              <a:rPr lang="en-US" dirty="0" smtClean="0">
                <a:solidFill>
                  <a:srgbClr val="FF0000"/>
                </a:solidFill>
              </a:rPr>
              <a:t>Revoke t = 100</a:t>
            </a:r>
            <a:endParaRPr lang="en-US" dirty="0">
              <a:solidFill>
                <a:srgbClr val="FF0000"/>
              </a:solidFill>
            </a:endParaRP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4040088"/>
            <a:ext cx="6334125"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940796"/>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 calcmode="lin" valueType="num">
                                      <p:cBhvr>
                                        <p:cTn id="19" dur="500" fill="hold"/>
                                        <p:tgtEl>
                                          <p:spTgt spid="5123"/>
                                        </p:tgtEl>
                                        <p:attrNameLst>
                                          <p:attrName>ppt_w</p:attrName>
                                        </p:attrNameLst>
                                      </p:cBhvr>
                                      <p:tavLst>
                                        <p:tav tm="0">
                                          <p:val>
                                            <p:fltVal val="0"/>
                                          </p:val>
                                        </p:tav>
                                        <p:tav tm="100000">
                                          <p:val>
                                            <p:strVal val="#ppt_w"/>
                                          </p:val>
                                        </p:tav>
                                      </p:tavLst>
                                    </p:anim>
                                    <p:anim calcmode="lin" valueType="num">
                                      <p:cBhvr>
                                        <p:cTn id="20" dur="500" fill="hold"/>
                                        <p:tgtEl>
                                          <p:spTgt spid="5123"/>
                                        </p:tgtEl>
                                        <p:attrNameLst>
                                          <p:attrName>ppt_h</p:attrName>
                                        </p:attrNameLst>
                                      </p:cBhvr>
                                      <p:tavLst>
                                        <p:tav tm="0">
                                          <p:val>
                                            <p:fltVal val="0"/>
                                          </p:val>
                                        </p:tav>
                                        <p:tav tm="100000">
                                          <p:val>
                                            <p:strVal val="#ppt_h"/>
                                          </p:val>
                                        </p:tav>
                                      </p:tavLst>
                                    </p:anim>
                                    <p:animEffect transition="in" filter="fade">
                                      <p:cBhvr>
                                        <p:cTn id="21"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z="4000" dirty="0" smtClean="0"/>
              <a:t>Role-Based Access Control (RBAC)</a:t>
            </a:r>
            <a:endParaRPr lang="en-US" sz="4000" dirty="0"/>
          </a:p>
        </p:txBody>
      </p:sp>
      <p:sp>
        <p:nvSpPr>
          <p:cNvPr id="225283" name="Rectangle 3"/>
          <p:cNvSpPr>
            <a:spLocks noGrp="1" noChangeArrowheads="1"/>
          </p:cNvSpPr>
          <p:nvPr>
            <p:ph idx="1"/>
          </p:nvPr>
        </p:nvSpPr>
        <p:spPr/>
        <p:txBody>
          <a:bodyPr/>
          <a:lstStyle/>
          <a:p>
            <a:r>
              <a:rPr lang="en-US" sz="2400" dirty="0" smtClean="0"/>
              <a:t>Role-based access control eases administrative burden and improves security</a:t>
            </a:r>
          </a:p>
          <a:p>
            <a:r>
              <a:rPr lang="en-US" sz="2400" dirty="0" smtClean="0"/>
              <a:t>A database RBAC needs to provide the following capabilities:</a:t>
            </a:r>
          </a:p>
          <a:p>
            <a:pPr lvl="2"/>
            <a:r>
              <a:rPr lang="en-US" sz="1800" dirty="0" smtClean="0"/>
              <a:t>Create and delete roles</a:t>
            </a:r>
          </a:p>
          <a:p>
            <a:pPr lvl="2"/>
            <a:r>
              <a:rPr lang="en-US" sz="1800" dirty="0" smtClean="0"/>
              <a:t>Define permissions for a role</a:t>
            </a:r>
          </a:p>
          <a:p>
            <a:pPr lvl="2"/>
            <a:r>
              <a:rPr lang="en-US" sz="1800" dirty="0" smtClean="0"/>
              <a:t>Assign and cancel assignment of users to roles</a:t>
            </a:r>
          </a:p>
          <a:p>
            <a:r>
              <a:rPr lang="en-US" sz="2400" dirty="0" smtClean="0"/>
              <a:t>Categories of database users:</a:t>
            </a:r>
            <a:endParaRPr lang="en-US" sz="2400" dirty="0"/>
          </a:p>
        </p:txBody>
      </p:sp>
      <p:graphicFrame>
        <p:nvGraphicFramePr>
          <p:cNvPr id="4" name="Diagram 3"/>
          <p:cNvGraphicFramePr/>
          <p:nvPr>
            <p:extLst/>
          </p:nvPr>
        </p:nvGraphicFramePr>
        <p:xfrm>
          <a:off x="323528" y="3962400"/>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38347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5283">
                                            <p:txEl>
                                              <p:pRg st="5" end="5"/>
                                            </p:txEl>
                                          </p:spTgt>
                                        </p:tgtEl>
                                        <p:attrNameLst>
                                          <p:attrName>style.visibility</p:attrName>
                                        </p:attrNameLst>
                                      </p:cBhvr>
                                      <p:to>
                                        <p:strVal val="visible"/>
                                      </p:to>
                                    </p:set>
                                    <p:animEffect transition="in" filter="randombar(horizontal)">
                                      <p:cBhvr>
                                        <p:cTn id="7" dur="500"/>
                                        <p:tgtEl>
                                          <p:spTgt spid="225283">
                                            <p:txEl>
                                              <p:pRg st="5" end="5"/>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A89A1157-748B-C24F-9525-1F1C6D15AFA0}" type="slidenum">
              <a:rPr lang="en-US" smtClean="0"/>
              <a:pPr>
                <a:defRPr/>
              </a:pPr>
              <a:t>23</a:t>
            </a:fld>
            <a:endParaRPr lang="en-US"/>
          </a:p>
        </p:txBody>
      </p:sp>
      <p:sp>
        <p:nvSpPr>
          <p:cNvPr id="2" name="Title 1"/>
          <p:cNvSpPr>
            <a:spLocks noGrp="1"/>
          </p:cNvSpPr>
          <p:nvPr>
            <p:ph type="title" idx="4294967295"/>
          </p:nvPr>
        </p:nvSpPr>
        <p:spPr>
          <a:xfrm>
            <a:off x="0" y="1052736"/>
            <a:ext cx="2483768" cy="4464496"/>
          </a:xfrm>
        </p:spPr>
        <p:txBody>
          <a:bodyPr/>
          <a:lstStyle/>
          <a:p>
            <a:r>
              <a:rPr lang="en-US" dirty="0" smtClean="0"/>
              <a:t>Fixed Roles in Microsoft SQL </a:t>
            </a:r>
            <a:br>
              <a:rPr lang="en-US" dirty="0" smtClean="0"/>
            </a:br>
            <a:r>
              <a:rPr lang="en-US" dirty="0" smtClean="0"/>
              <a:t>Server</a:t>
            </a:r>
            <a:endParaRPr lang="en-US" dirty="0"/>
          </a:p>
        </p:txBody>
      </p:sp>
      <p:graphicFrame>
        <p:nvGraphicFramePr>
          <p:cNvPr id="41986" name="Object 2"/>
          <p:cNvGraphicFramePr>
            <a:graphicFrameLocks noChangeAspect="1"/>
          </p:cNvGraphicFramePr>
          <p:nvPr/>
        </p:nvGraphicFramePr>
        <p:xfrm>
          <a:off x="2438400" y="0"/>
          <a:ext cx="6705600" cy="6858000"/>
        </p:xfrm>
        <a:graphic>
          <a:graphicData uri="http://schemas.openxmlformats.org/presentationml/2006/ole">
            <mc:AlternateContent xmlns:mc="http://schemas.openxmlformats.org/markup-compatibility/2006">
              <mc:Choice xmlns:v="urn:schemas-microsoft-com:vml" Requires="v">
                <p:oleObj spid="_x0000_s1051" name="Document" r:id="rId5" imgW="6083300" imgH="5880100" progId="Word.Document.12">
                  <p:embed/>
                </p:oleObj>
              </mc:Choice>
              <mc:Fallback>
                <p:oleObj name="Document" r:id="rId5" imgW="6083300" imgH="5880100" progId="Word.Documen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0"/>
                        <a:ext cx="67056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912049619"/>
      </p:ext>
    </p:extLst>
  </p:cSld>
  <p:clrMapOvr>
    <a:masterClrMapping/>
  </p:clrMapOvr>
  <p:transition spd="med">
    <p:wheel spokes="2"/>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3" descr="f5.pdf"/>
          <p:cNvPicPr>
            <a:picLocks noChangeAspect="1"/>
          </p:cNvPicPr>
          <p:nvPr/>
        </p:nvPicPr>
        <p:blipFill>
          <a:blip r:embed="rId3"/>
          <a:srcRect t="11818" b="15456"/>
          <a:stretch>
            <a:fillRect/>
          </a:stretch>
        </p:blipFill>
        <p:spPr bwMode="auto">
          <a:xfrm>
            <a:off x="3978518" y="2420888"/>
            <a:ext cx="5201994" cy="4896544"/>
          </a:xfrm>
          <a:prstGeom prst="rect">
            <a:avLst/>
          </a:prstGeom>
          <a:noFill/>
          <a:ln w="9525">
            <a:noFill/>
            <a:miter lim="800000"/>
            <a:headEnd/>
            <a:tailEnd/>
          </a:ln>
        </p:spPr>
      </p:pic>
      <p:sp>
        <p:nvSpPr>
          <p:cNvPr id="227330" name="Rectangle 1026"/>
          <p:cNvSpPr>
            <a:spLocks noGrp="1" noChangeArrowheads="1"/>
          </p:cNvSpPr>
          <p:nvPr>
            <p:ph type="title"/>
          </p:nvPr>
        </p:nvSpPr>
        <p:spPr/>
        <p:txBody>
          <a:bodyPr/>
          <a:lstStyle/>
          <a:p>
            <a:r>
              <a:rPr lang="en-US" dirty="0" smtClean="0"/>
              <a:t>Inference</a:t>
            </a:r>
            <a:endParaRPr lang="en-US" dirty="0"/>
          </a:p>
        </p:txBody>
      </p:sp>
      <p:sp>
        <p:nvSpPr>
          <p:cNvPr id="5" name="Content Placeholder 4"/>
          <p:cNvSpPr>
            <a:spLocks noGrp="1"/>
          </p:cNvSpPr>
          <p:nvPr>
            <p:ph idx="1"/>
          </p:nvPr>
        </p:nvSpPr>
        <p:spPr/>
        <p:txBody>
          <a:bodyPr/>
          <a:lstStyle/>
          <a:p>
            <a:r>
              <a:rPr lang="en-US" dirty="0" smtClean="0"/>
              <a:t>Performing queries to deduce unauthorized information from the legitimate responses received</a:t>
            </a:r>
          </a:p>
          <a:p>
            <a:endParaRPr lang="en-US" dirty="0" smtClean="0"/>
          </a:p>
          <a:p>
            <a:r>
              <a:rPr lang="en-US" dirty="0" smtClean="0"/>
              <a:t>inference channel</a:t>
            </a:r>
          </a:p>
          <a:p>
            <a:pPr lvl="1"/>
            <a:r>
              <a:rPr lang="en-US" dirty="0" smtClean="0"/>
              <a:t>information transfer 				 path by which 			        unauthorized data 					       is obtained</a:t>
            </a:r>
            <a:endParaRPr lang="en-US" dirty="0"/>
          </a:p>
        </p:txBody>
      </p:sp>
      <p:sp>
        <p:nvSpPr>
          <p:cNvPr id="6" name="Slide Number Placeholder 5"/>
          <p:cNvSpPr>
            <a:spLocks noGrp="1"/>
          </p:cNvSpPr>
          <p:nvPr>
            <p:ph type="sldNum" sz="quarter" idx="11"/>
          </p:nvPr>
        </p:nvSpPr>
        <p:spPr/>
        <p:txBody>
          <a:bodyPr/>
          <a:lstStyle/>
          <a:p>
            <a:pPr>
              <a:defRPr/>
            </a:pPr>
            <a:fld id="{1016753A-C86B-3D46-8D18-FD3CEDDCAFF0}" type="slidenum">
              <a:rPr lang="en-US" smtClean="0"/>
              <a:pPr>
                <a:defRPr/>
              </a:pPr>
              <a:t>24</a:t>
            </a:fld>
            <a:endParaRPr lang="en-US"/>
          </a:p>
        </p:txBody>
      </p:sp>
    </p:spTree>
    <p:extLst>
      <p:ext uri="{BB962C8B-B14F-4D97-AF65-F5344CB8AC3E}">
        <p14:creationId xmlns:p14="http://schemas.microsoft.com/office/powerpoint/2010/main" val="289950939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7" dur="500"/>
                                        <p:tgtEl>
                                          <p:spTgt spid="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smtClean="0"/>
              <a:t>Inference Example</a:t>
            </a:r>
            <a:endParaRPr lang="en-US" dirty="0" smtClean="0"/>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25</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915" y="980728"/>
            <a:ext cx="6067425" cy="2209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0" y="3315444"/>
            <a:ext cx="4953000" cy="1409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539" y="4941168"/>
            <a:ext cx="4657725" cy="1428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8227827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p:cTn id="7" dur="500" fill="hold"/>
                                        <p:tgtEl>
                                          <p:spTgt spid="6147"/>
                                        </p:tgtEl>
                                        <p:attrNameLst>
                                          <p:attrName>ppt_w</p:attrName>
                                        </p:attrNameLst>
                                      </p:cBhvr>
                                      <p:tavLst>
                                        <p:tav tm="0">
                                          <p:val>
                                            <p:fltVal val="0"/>
                                          </p:val>
                                        </p:tav>
                                        <p:tav tm="100000">
                                          <p:val>
                                            <p:strVal val="#ppt_w"/>
                                          </p:val>
                                        </p:tav>
                                      </p:tavLst>
                                    </p:anim>
                                    <p:anim calcmode="lin" valueType="num">
                                      <p:cBhvr>
                                        <p:cTn id="8" dur="500" fill="hold"/>
                                        <p:tgtEl>
                                          <p:spTgt spid="6147"/>
                                        </p:tgtEl>
                                        <p:attrNameLst>
                                          <p:attrName>ppt_h</p:attrName>
                                        </p:attrNameLst>
                                      </p:cBhvr>
                                      <p:tavLst>
                                        <p:tav tm="0">
                                          <p:val>
                                            <p:fltVal val="0"/>
                                          </p:val>
                                        </p:tav>
                                        <p:tav tm="100000">
                                          <p:val>
                                            <p:strVal val="#ppt_h"/>
                                          </p:val>
                                        </p:tav>
                                      </p:tavLst>
                                    </p:anim>
                                    <p:animEffect transition="in" filter="fade">
                                      <p:cBhvr>
                                        <p:cTn id="9"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smtClean="0"/>
              <a:t>Inference Detection</a:t>
            </a:r>
            <a:endParaRPr lang="en-US" dirty="0"/>
          </a:p>
        </p:txBody>
      </p:sp>
      <p:sp>
        <p:nvSpPr>
          <p:cNvPr id="231427" name="Rectangle 3"/>
          <p:cNvSpPr>
            <a:spLocks noGrp="1" noChangeArrowheads="1"/>
          </p:cNvSpPr>
          <p:nvPr>
            <p:ph idx="1"/>
          </p:nvPr>
        </p:nvSpPr>
        <p:spPr>
          <a:xfrm>
            <a:off x="107504" y="1018682"/>
            <a:ext cx="8534401" cy="1079704"/>
          </a:xfrm>
        </p:spPr>
        <p:txBody>
          <a:bodyPr/>
          <a:lstStyle/>
          <a:p>
            <a:r>
              <a:rPr lang="en-US" sz="2000" dirty="0" smtClean="0"/>
              <a:t>Some inference detection algorithm is needed for either of these approaches</a:t>
            </a:r>
          </a:p>
          <a:p>
            <a:r>
              <a:rPr lang="en-US" sz="2000" dirty="0" smtClean="0"/>
              <a:t>Progress has been made in devising specific inference detection techniques for multilevel secure databases and statistical databases</a:t>
            </a:r>
            <a:endParaRPr lang="en-US" sz="2000" dirty="0"/>
          </a:p>
        </p:txBody>
      </p:sp>
      <p:sp>
        <p:nvSpPr>
          <p:cNvPr id="7" name="Freeform 6"/>
          <p:cNvSpPr/>
          <p:nvPr/>
        </p:nvSpPr>
        <p:spPr>
          <a:xfrm>
            <a:off x="772864" y="3917659"/>
            <a:ext cx="2019597" cy="1009798"/>
          </a:xfrm>
          <a:custGeom>
            <a:avLst/>
            <a:gdLst>
              <a:gd name="connsiteX0" fmla="*/ 0 w 2019597"/>
              <a:gd name="connsiteY0" fmla="*/ 100980 h 1009798"/>
              <a:gd name="connsiteX1" fmla="*/ 100980 w 2019597"/>
              <a:gd name="connsiteY1" fmla="*/ 0 h 1009798"/>
              <a:gd name="connsiteX2" fmla="*/ 1918617 w 2019597"/>
              <a:gd name="connsiteY2" fmla="*/ 0 h 1009798"/>
              <a:gd name="connsiteX3" fmla="*/ 2019597 w 2019597"/>
              <a:gd name="connsiteY3" fmla="*/ 100980 h 1009798"/>
              <a:gd name="connsiteX4" fmla="*/ 2019597 w 2019597"/>
              <a:gd name="connsiteY4" fmla="*/ 908818 h 1009798"/>
              <a:gd name="connsiteX5" fmla="*/ 1918617 w 2019597"/>
              <a:gd name="connsiteY5" fmla="*/ 1009798 h 1009798"/>
              <a:gd name="connsiteX6" fmla="*/ 100980 w 2019597"/>
              <a:gd name="connsiteY6" fmla="*/ 1009798 h 1009798"/>
              <a:gd name="connsiteX7" fmla="*/ 0 w 2019597"/>
              <a:gd name="connsiteY7" fmla="*/ 908818 h 1009798"/>
              <a:gd name="connsiteX8" fmla="*/ 0 w 2019597"/>
              <a:gd name="connsiteY8" fmla="*/ 100980 h 10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97" h="1009798">
                <a:moveTo>
                  <a:pt x="0" y="100980"/>
                </a:moveTo>
                <a:cubicBezTo>
                  <a:pt x="0" y="45210"/>
                  <a:pt x="45210" y="0"/>
                  <a:pt x="100980" y="0"/>
                </a:cubicBezTo>
                <a:lnTo>
                  <a:pt x="1918617" y="0"/>
                </a:lnTo>
                <a:cubicBezTo>
                  <a:pt x="1974387" y="0"/>
                  <a:pt x="2019597" y="45210"/>
                  <a:pt x="2019597" y="100980"/>
                </a:cubicBezTo>
                <a:lnTo>
                  <a:pt x="2019597" y="908818"/>
                </a:lnTo>
                <a:cubicBezTo>
                  <a:pt x="2019597" y="964588"/>
                  <a:pt x="1974387" y="1009798"/>
                  <a:pt x="1918617" y="1009798"/>
                </a:cubicBezTo>
                <a:lnTo>
                  <a:pt x="100980" y="1009798"/>
                </a:lnTo>
                <a:cubicBezTo>
                  <a:pt x="45210" y="1009798"/>
                  <a:pt x="0" y="964588"/>
                  <a:pt x="0" y="908818"/>
                </a:cubicBezTo>
                <a:lnTo>
                  <a:pt x="0" y="100980"/>
                </a:lnTo>
                <a:close/>
              </a:path>
            </a:pathLst>
          </a:custGeom>
          <a:solidFill>
            <a:schemeClr val="tx1"/>
          </a:solidFill>
          <a:ln w="254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7831" tIns="37831" rIns="37831" bIns="3783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bg1"/>
                </a:solidFill>
                <a:latin typeface="+mj-lt"/>
                <a:ea typeface="ＭＳ Ｐゴシック" pitchFamily="-109" charset="-128"/>
                <a:cs typeface="ＭＳ Ｐゴシック" pitchFamily="-109" charset="-128"/>
              </a:rPr>
              <a:t>Two approaches</a:t>
            </a:r>
            <a:endParaRPr lang="en-US" sz="1300" b="1" kern="1200" dirty="0">
              <a:solidFill>
                <a:schemeClr val="bg1"/>
              </a:solidFill>
              <a:latin typeface="+mj-lt"/>
            </a:endParaRPr>
          </a:p>
        </p:txBody>
      </p:sp>
      <p:sp>
        <p:nvSpPr>
          <p:cNvPr id="8" name="Freeform 7"/>
          <p:cNvSpPr/>
          <p:nvPr/>
        </p:nvSpPr>
        <p:spPr>
          <a:xfrm rot="18289469">
            <a:off x="2489071" y="3821709"/>
            <a:ext cx="1414619" cy="40429"/>
          </a:xfrm>
          <a:custGeom>
            <a:avLst/>
            <a:gdLst>
              <a:gd name="connsiteX0" fmla="*/ 0 w 1414619"/>
              <a:gd name="connsiteY0" fmla="*/ 20214 h 40429"/>
              <a:gd name="connsiteX1" fmla="*/ 1414619 w 1414619"/>
              <a:gd name="connsiteY1" fmla="*/ 20214 h 40429"/>
            </a:gdLst>
            <a:ahLst/>
            <a:cxnLst>
              <a:cxn ang="0">
                <a:pos x="connsiteX0" y="connsiteY0"/>
              </a:cxn>
              <a:cxn ang="0">
                <a:pos x="connsiteX1" y="connsiteY1"/>
              </a:cxn>
            </a:cxnLst>
            <a:rect l="l" t="t" r="r" b="b"/>
            <a:pathLst>
              <a:path w="1414619" h="40429">
                <a:moveTo>
                  <a:pt x="0" y="20214"/>
                </a:moveTo>
                <a:lnTo>
                  <a:pt x="1414619" y="20214"/>
                </a:lnTo>
              </a:path>
            </a:pathLst>
          </a:custGeom>
          <a:noFill/>
          <a:ln>
            <a:solidFill>
              <a:schemeClr val="tx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84643" tIns="-15150" rIns="684645" bIns="-15152" numCol="1" spcCol="1270" anchor="ctr" anchorCtr="0">
            <a:noAutofit/>
          </a:bodyPr>
          <a:lstStyle/>
          <a:p>
            <a:pPr lvl="0" algn="ctr" defTabSz="222250">
              <a:lnSpc>
                <a:spcPct val="90000"/>
              </a:lnSpc>
              <a:spcBef>
                <a:spcPct val="0"/>
              </a:spcBef>
              <a:spcAft>
                <a:spcPct val="35000"/>
              </a:spcAft>
            </a:pPr>
            <a:endParaRPr lang="en-US" sz="500" kern="1200"/>
          </a:p>
        </p:txBody>
      </p:sp>
      <p:sp>
        <p:nvSpPr>
          <p:cNvPr id="9" name="Freeform 8"/>
          <p:cNvSpPr/>
          <p:nvPr/>
        </p:nvSpPr>
        <p:spPr>
          <a:xfrm>
            <a:off x="3600301" y="2756390"/>
            <a:ext cx="2019597" cy="1009798"/>
          </a:xfrm>
          <a:custGeom>
            <a:avLst/>
            <a:gdLst>
              <a:gd name="connsiteX0" fmla="*/ 0 w 2019597"/>
              <a:gd name="connsiteY0" fmla="*/ 100980 h 1009798"/>
              <a:gd name="connsiteX1" fmla="*/ 100980 w 2019597"/>
              <a:gd name="connsiteY1" fmla="*/ 0 h 1009798"/>
              <a:gd name="connsiteX2" fmla="*/ 1918617 w 2019597"/>
              <a:gd name="connsiteY2" fmla="*/ 0 h 1009798"/>
              <a:gd name="connsiteX3" fmla="*/ 2019597 w 2019597"/>
              <a:gd name="connsiteY3" fmla="*/ 100980 h 1009798"/>
              <a:gd name="connsiteX4" fmla="*/ 2019597 w 2019597"/>
              <a:gd name="connsiteY4" fmla="*/ 908818 h 1009798"/>
              <a:gd name="connsiteX5" fmla="*/ 1918617 w 2019597"/>
              <a:gd name="connsiteY5" fmla="*/ 1009798 h 1009798"/>
              <a:gd name="connsiteX6" fmla="*/ 100980 w 2019597"/>
              <a:gd name="connsiteY6" fmla="*/ 1009798 h 1009798"/>
              <a:gd name="connsiteX7" fmla="*/ 0 w 2019597"/>
              <a:gd name="connsiteY7" fmla="*/ 908818 h 1009798"/>
              <a:gd name="connsiteX8" fmla="*/ 0 w 2019597"/>
              <a:gd name="connsiteY8" fmla="*/ 100980 h 10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97" h="1009798">
                <a:moveTo>
                  <a:pt x="0" y="100980"/>
                </a:moveTo>
                <a:cubicBezTo>
                  <a:pt x="0" y="45210"/>
                  <a:pt x="45210" y="0"/>
                  <a:pt x="100980" y="0"/>
                </a:cubicBezTo>
                <a:lnTo>
                  <a:pt x="1918617" y="0"/>
                </a:lnTo>
                <a:cubicBezTo>
                  <a:pt x="1974387" y="0"/>
                  <a:pt x="2019597" y="45210"/>
                  <a:pt x="2019597" y="100980"/>
                </a:cubicBezTo>
                <a:lnTo>
                  <a:pt x="2019597" y="908818"/>
                </a:lnTo>
                <a:cubicBezTo>
                  <a:pt x="2019597" y="964588"/>
                  <a:pt x="1974387" y="1009798"/>
                  <a:pt x="1918617" y="1009798"/>
                </a:cubicBezTo>
                <a:lnTo>
                  <a:pt x="100980" y="1009798"/>
                </a:lnTo>
                <a:cubicBezTo>
                  <a:pt x="45210" y="1009798"/>
                  <a:pt x="0" y="964588"/>
                  <a:pt x="0" y="908818"/>
                </a:cubicBezTo>
                <a:lnTo>
                  <a:pt x="0" y="100980"/>
                </a:lnTo>
                <a:close/>
              </a:path>
            </a:pathLst>
          </a:custGeom>
          <a:solidFill>
            <a:schemeClr val="tx1"/>
          </a:solidFill>
          <a:ln w="254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7831" tIns="37831" rIns="37831" bIns="3783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bg1"/>
                </a:solidFill>
                <a:latin typeface="+mj-lt"/>
                <a:ea typeface="ＭＳ Ｐゴシック" pitchFamily="-109" charset="-128"/>
                <a:cs typeface="ＭＳ Ｐゴシック" pitchFamily="-109" charset="-128"/>
              </a:rPr>
              <a:t>Inference detection during database design</a:t>
            </a:r>
          </a:p>
        </p:txBody>
      </p:sp>
      <p:sp>
        <p:nvSpPr>
          <p:cNvPr id="10" name="Freeform 9"/>
          <p:cNvSpPr/>
          <p:nvPr/>
        </p:nvSpPr>
        <p:spPr>
          <a:xfrm rot="19457599">
            <a:off x="5526389" y="2950758"/>
            <a:ext cx="994856" cy="40429"/>
          </a:xfrm>
          <a:custGeom>
            <a:avLst/>
            <a:gdLst>
              <a:gd name="connsiteX0" fmla="*/ 0 w 994856"/>
              <a:gd name="connsiteY0" fmla="*/ 20214 h 40429"/>
              <a:gd name="connsiteX1" fmla="*/ 994856 w 994856"/>
              <a:gd name="connsiteY1" fmla="*/ 20214 h 40429"/>
            </a:gdLst>
            <a:ahLst/>
            <a:cxnLst>
              <a:cxn ang="0">
                <a:pos x="connsiteX0" y="connsiteY0"/>
              </a:cxn>
              <a:cxn ang="0">
                <a:pos x="connsiteX1" y="connsiteY1"/>
              </a:cxn>
            </a:cxnLst>
            <a:rect l="l" t="t" r="r" b="b"/>
            <a:pathLst>
              <a:path w="994856" h="40429">
                <a:moveTo>
                  <a:pt x="0" y="20214"/>
                </a:moveTo>
                <a:lnTo>
                  <a:pt x="994856" y="20214"/>
                </a:lnTo>
              </a:path>
            </a:pathLst>
          </a:custGeom>
          <a:noFill/>
          <a:ln>
            <a:solidFill>
              <a:schemeClr val="tx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85257" tIns="-4658" rIns="485257" bIns="-4656" numCol="1" spcCol="1270" anchor="ctr" anchorCtr="0">
            <a:noAutofit/>
          </a:bodyPr>
          <a:lstStyle/>
          <a:p>
            <a:pPr lvl="0" algn="ctr" defTabSz="222250">
              <a:lnSpc>
                <a:spcPct val="90000"/>
              </a:lnSpc>
              <a:spcBef>
                <a:spcPct val="0"/>
              </a:spcBef>
              <a:spcAft>
                <a:spcPct val="35000"/>
              </a:spcAft>
            </a:pPr>
            <a:endParaRPr lang="en-US" sz="500" kern="1200"/>
          </a:p>
        </p:txBody>
      </p:sp>
      <p:sp>
        <p:nvSpPr>
          <p:cNvPr id="11" name="Freeform 10"/>
          <p:cNvSpPr/>
          <p:nvPr/>
        </p:nvSpPr>
        <p:spPr>
          <a:xfrm>
            <a:off x="6427737" y="2175756"/>
            <a:ext cx="2019597" cy="1009798"/>
          </a:xfrm>
          <a:custGeom>
            <a:avLst/>
            <a:gdLst>
              <a:gd name="connsiteX0" fmla="*/ 0 w 2019597"/>
              <a:gd name="connsiteY0" fmla="*/ 100980 h 1009798"/>
              <a:gd name="connsiteX1" fmla="*/ 100980 w 2019597"/>
              <a:gd name="connsiteY1" fmla="*/ 0 h 1009798"/>
              <a:gd name="connsiteX2" fmla="*/ 1918617 w 2019597"/>
              <a:gd name="connsiteY2" fmla="*/ 0 h 1009798"/>
              <a:gd name="connsiteX3" fmla="*/ 2019597 w 2019597"/>
              <a:gd name="connsiteY3" fmla="*/ 100980 h 1009798"/>
              <a:gd name="connsiteX4" fmla="*/ 2019597 w 2019597"/>
              <a:gd name="connsiteY4" fmla="*/ 908818 h 1009798"/>
              <a:gd name="connsiteX5" fmla="*/ 1918617 w 2019597"/>
              <a:gd name="connsiteY5" fmla="*/ 1009798 h 1009798"/>
              <a:gd name="connsiteX6" fmla="*/ 100980 w 2019597"/>
              <a:gd name="connsiteY6" fmla="*/ 1009798 h 1009798"/>
              <a:gd name="connsiteX7" fmla="*/ 0 w 2019597"/>
              <a:gd name="connsiteY7" fmla="*/ 908818 h 1009798"/>
              <a:gd name="connsiteX8" fmla="*/ 0 w 2019597"/>
              <a:gd name="connsiteY8" fmla="*/ 100980 h 10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97" h="1009798">
                <a:moveTo>
                  <a:pt x="0" y="100980"/>
                </a:moveTo>
                <a:cubicBezTo>
                  <a:pt x="0" y="45210"/>
                  <a:pt x="45210" y="0"/>
                  <a:pt x="100980" y="0"/>
                </a:cubicBezTo>
                <a:lnTo>
                  <a:pt x="1918617" y="0"/>
                </a:lnTo>
                <a:cubicBezTo>
                  <a:pt x="1974387" y="0"/>
                  <a:pt x="2019597" y="45210"/>
                  <a:pt x="2019597" y="100980"/>
                </a:cubicBezTo>
                <a:lnTo>
                  <a:pt x="2019597" y="908818"/>
                </a:lnTo>
                <a:cubicBezTo>
                  <a:pt x="2019597" y="964588"/>
                  <a:pt x="1974387" y="1009798"/>
                  <a:pt x="1918617" y="1009798"/>
                </a:cubicBezTo>
                <a:lnTo>
                  <a:pt x="100980" y="1009798"/>
                </a:lnTo>
                <a:cubicBezTo>
                  <a:pt x="45210" y="1009798"/>
                  <a:pt x="0" y="964588"/>
                  <a:pt x="0" y="908818"/>
                </a:cubicBezTo>
                <a:lnTo>
                  <a:pt x="0" y="100980"/>
                </a:lnTo>
                <a:close/>
              </a:path>
            </a:pathLst>
          </a:custGeom>
          <a:solidFill>
            <a:schemeClr val="tx1"/>
          </a:solidFill>
          <a:ln w="254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7831" tIns="37831" rIns="37831" bIns="37831"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p:txBody>
      </p:sp>
      <p:sp>
        <p:nvSpPr>
          <p:cNvPr id="12" name="Freeform 11"/>
          <p:cNvSpPr/>
          <p:nvPr/>
        </p:nvSpPr>
        <p:spPr>
          <a:xfrm rot="2142401">
            <a:off x="5526389" y="3531392"/>
            <a:ext cx="994856" cy="40429"/>
          </a:xfrm>
          <a:custGeom>
            <a:avLst/>
            <a:gdLst>
              <a:gd name="connsiteX0" fmla="*/ 0 w 994856"/>
              <a:gd name="connsiteY0" fmla="*/ 20214 h 40429"/>
              <a:gd name="connsiteX1" fmla="*/ 994856 w 994856"/>
              <a:gd name="connsiteY1" fmla="*/ 20214 h 40429"/>
            </a:gdLst>
            <a:ahLst/>
            <a:cxnLst>
              <a:cxn ang="0">
                <a:pos x="connsiteX0" y="connsiteY0"/>
              </a:cxn>
              <a:cxn ang="0">
                <a:pos x="connsiteX1" y="connsiteY1"/>
              </a:cxn>
            </a:cxnLst>
            <a:rect l="l" t="t" r="r" b="b"/>
            <a:pathLst>
              <a:path w="994856" h="40429">
                <a:moveTo>
                  <a:pt x="0" y="20214"/>
                </a:moveTo>
                <a:lnTo>
                  <a:pt x="994856" y="20214"/>
                </a:lnTo>
              </a:path>
            </a:pathLst>
          </a:custGeom>
          <a:noFill/>
          <a:ln>
            <a:solidFill>
              <a:schemeClr val="tx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85257" tIns="-4657" rIns="485256" bIns="-4657" numCol="1" spcCol="1270" anchor="ctr" anchorCtr="0">
            <a:noAutofit/>
          </a:bodyPr>
          <a:lstStyle/>
          <a:p>
            <a:pPr lvl="0" algn="ctr" defTabSz="222250">
              <a:lnSpc>
                <a:spcPct val="90000"/>
              </a:lnSpc>
              <a:spcBef>
                <a:spcPct val="0"/>
              </a:spcBef>
              <a:spcAft>
                <a:spcPct val="35000"/>
              </a:spcAft>
            </a:pPr>
            <a:endParaRPr lang="en-US" sz="500" kern="1200"/>
          </a:p>
        </p:txBody>
      </p:sp>
      <p:sp>
        <p:nvSpPr>
          <p:cNvPr id="13" name="Freeform 12"/>
          <p:cNvSpPr/>
          <p:nvPr/>
        </p:nvSpPr>
        <p:spPr>
          <a:xfrm>
            <a:off x="6427737" y="3337025"/>
            <a:ext cx="2019597" cy="1009798"/>
          </a:xfrm>
          <a:custGeom>
            <a:avLst/>
            <a:gdLst>
              <a:gd name="connsiteX0" fmla="*/ 0 w 2019597"/>
              <a:gd name="connsiteY0" fmla="*/ 100980 h 1009798"/>
              <a:gd name="connsiteX1" fmla="*/ 100980 w 2019597"/>
              <a:gd name="connsiteY1" fmla="*/ 0 h 1009798"/>
              <a:gd name="connsiteX2" fmla="*/ 1918617 w 2019597"/>
              <a:gd name="connsiteY2" fmla="*/ 0 h 1009798"/>
              <a:gd name="connsiteX3" fmla="*/ 2019597 w 2019597"/>
              <a:gd name="connsiteY3" fmla="*/ 100980 h 1009798"/>
              <a:gd name="connsiteX4" fmla="*/ 2019597 w 2019597"/>
              <a:gd name="connsiteY4" fmla="*/ 908818 h 1009798"/>
              <a:gd name="connsiteX5" fmla="*/ 1918617 w 2019597"/>
              <a:gd name="connsiteY5" fmla="*/ 1009798 h 1009798"/>
              <a:gd name="connsiteX6" fmla="*/ 100980 w 2019597"/>
              <a:gd name="connsiteY6" fmla="*/ 1009798 h 1009798"/>
              <a:gd name="connsiteX7" fmla="*/ 0 w 2019597"/>
              <a:gd name="connsiteY7" fmla="*/ 908818 h 1009798"/>
              <a:gd name="connsiteX8" fmla="*/ 0 w 2019597"/>
              <a:gd name="connsiteY8" fmla="*/ 100980 h 10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97" h="1009798">
                <a:moveTo>
                  <a:pt x="0" y="100980"/>
                </a:moveTo>
                <a:cubicBezTo>
                  <a:pt x="0" y="45210"/>
                  <a:pt x="45210" y="0"/>
                  <a:pt x="100980" y="0"/>
                </a:cubicBezTo>
                <a:lnTo>
                  <a:pt x="1918617" y="0"/>
                </a:lnTo>
                <a:cubicBezTo>
                  <a:pt x="1974387" y="0"/>
                  <a:pt x="2019597" y="45210"/>
                  <a:pt x="2019597" y="100980"/>
                </a:cubicBezTo>
                <a:lnTo>
                  <a:pt x="2019597" y="908818"/>
                </a:lnTo>
                <a:cubicBezTo>
                  <a:pt x="2019597" y="964588"/>
                  <a:pt x="1974387" y="1009798"/>
                  <a:pt x="1918617" y="1009798"/>
                </a:cubicBezTo>
                <a:lnTo>
                  <a:pt x="100980" y="1009798"/>
                </a:lnTo>
                <a:cubicBezTo>
                  <a:pt x="45210" y="1009798"/>
                  <a:pt x="0" y="964588"/>
                  <a:pt x="0" y="908818"/>
                </a:cubicBezTo>
                <a:lnTo>
                  <a:pt x="0" y="100980"/>
                </a:lnTo>
                <a:close/>
              </a:path>
            </a:pathLst>
          </a:custGeom>
          <a:solidFill>
            <a:schemeClr val="tx1"/>
          </a:solidFill>
          <a:ln w="254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7831" tIns="37831" rIns="37831" bIns="37831"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p:txBody>
      </p:sp>
      <p:sp>
        <p:nvSpPr>
          <p:cNvPr id="14" name="Freeform 13"/>
          <p:cNvSpPr/>
          <p:nvPr/>
        </p:nvSpPr>
        <p:spPr>
          <a:xfrm rot="3310531">
            <a:off x="2489071" y="4982978"/>
            <a:ext cx="1414619" cy="40429"/>
          </a:xfrm>
          <a:custGeom>
            <a:avLst/>
            <a:gdLst>
              <a:gd name="connsiteX0" fmla="*/ 0 w 1414619"/>
              <a:gd name="connsiteY0" fmla="*/ 20214 h 40429"/>
              <a:gd name="connsiteX1" fmla="*/ 1414619 w 1414619"/>
              <a:gd name="connsiteY1" fmla="*/ 20214 h 40429"/>
            </a:gdLst>
            <a:ahLst/>
            <a:cxnLst>
              <a:cxn ang="0">
                <a:pos x="connsiteX0" y="connsiteY0"/>
              </a:cxn>
              <a:cxn ang="0">
                <a:pos x="connsiteX1" y="connsiteY1"/>
              </a:cxn>
            </a:cxnLst>
            <a:rect l="l" t="t" r="r" b="b"/>
            <a:pathLst>
              <a:path w="1414619" h="40429">
                <a:moveTo>
                  <a:pt x="0" y="20214"/>
                </a:moveTo>
                <a:lnTo>
                  <a:pt x="1414619" y="20214"/>
                </a:lnTo>
              </a:path>
            </a:pathLst>
          </a:custGeom>
          <a:noFill/>
          <a:ln>
            <a:solidFill>
              <a:schemeClr val="tx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84644" tIns="-15152" rIns="684644" bIns="-15150" numCol="1" spcCol="1270" anchor="ctr" anchorCtr="0">
            <a:noAutofit/>
          </a:bodyPr>
          <a:lstStyle/>
          <a:p>
            <a:pPr lvl="0" algn="ctr" defTabSz="222250">
              <a:lnSpc>
                <a:spcPct val="90000"/>
              </a:lnSpc>
              <a:spcBef>
                <a:spcPct val="0"/>
              </a:spcBef>
              <a:spcAft>
                <a:spcPct val="35000"/>
              </a:spcAft>
            </a:pPr>
            <a:endParaRPr lang="en-US" sz="500" kern="1200"/>
          </a:p>
        </p:txBody>
      </p:sp>
      <p:sp>
        <p:nvSpPr>
          <p:cNvPr id="15" name="Freeform 14"/>
          <p:cNvSpPr/>
          <p:nvPr/>
        </p:nvSpPr>
        <p:spPr>
          <a:xfrm>
            <a:off x="3600301" y="5078928"/>
            <a:ext cx="2019597" cy="1009798"/>
          </a:xfrm>
          <a:custGeom>
            <a:avLst/>
            <a:gdLst>
              <a:gd name="connsiteX0" fmla="*/ 0 w 2019597"/>
              <a:gd name="connsiteY0" fmla="*/ 100980 h 1009798"/>
              <a:gd name="connsiteX1" fmla="*/ 100980 w 2019597"/>
              <a:gd name="connsiteY1" fmla="*/ 0 h 1009798"/>
              <a:gd name="connsiteX2" fmla="*/ 1918617 w 2019597"/>
              <a:gd name="connsiteY2" fmla="*/ 0 h 1009798"/>
              <a:gd name="connsiteX3" fmla="*/ 2019597 w 2019597"/>
              <a:gd name="connsiteY3" fmla="*/ 100980 h 1009798"/>
              <a:gd name="connsiteX4" fmla="*/ 2019597 w 2019597"/>
              <a:gd name="connsiteY4" fmla="*/ 908818 h 1009798"/>
              <a:gd name="connsiteX5" fmla="*/ 1918617 w 2019597"/>
              <a:gd name="connsiteY5" fmla="*/ 1009798 h 1009798"/>
              <a:gd name="connsiteX6" fmla="*/ 100980 w 2019597"/>
              <a:gd name="connsiteY6" fmla="*/ 1009798 h 1009798"/>
              <a:gd name="connsiteX7" fmla="*/ 0 w 2019597"/>
              <a:gd name="connsiteY7" fmla="*/ 908818 h 1009798"/>
              <a:gd name="connsiteX8" fmla="*/ 0 w 2019597"/>
              <a:gd name="connsiteY8" fmla="*/ 100980 h 10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97" h="1009798">
                <a:moveTo>
                  <a:pt x="0" y="100980"/>
                </a:moveTo>
                <a:cubicBezTo>
                  <a:pt x="0" y="45210"/>
                  <a:pt x="45210" y="0"/>
                  <a:pt x="100980" y="0"/>
                </a:cubicBezTo>
                <a:lnTo>
                  <a:pt x="1918617" y="0"/>
                </a:lnTo>
                <a:cubicBezTo>
                  <a:pt x="1974387" y="0"/>
                  <a:pt x="2019597" y="45210"/>
                  <a:pt x="2019597" y="100980"/>
                </a:cubicBezTo>
                <a:lnTo>
                  <a:pt x="2019597" y="908818"/>
                </a:lnTo>
                <a:cubicBezTo>
                  <a:pt x="2019597" y="964588"/>
                  <a:pt x="1974387" y="1009798"/>
                  <a:pt x="1918617" y="1009798"/>
                </a:cubicBezTo>
                <a:lnTo>
                  <a:pt x="100980" y="1009798"/>
                </a:lnTo>
                <a:cubicBezTo>
                  <a:pt x="45210" y="1009798"/>
                  <a:pt x="0" y="964588"/>
                  <a:pt x="0" y="908818"/>
                </a:cubicBezTo>
                <a:lnTo>
                  <a:pt x="0" y="100980"/>
                </a:lnTo>
                <a:close/>
              </a:path>
            </a:pathLst>
          </a:custGeom>
          <a:solidFill>
            <a:schemeClr val="tx1"/>
          </a:solidFill>
          <a:ln w="254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7831" tIns="37831" rIns="37831" bIns="3783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bg1"/>
                </a:solidFill>
                <a:latin typeface="+mj-lt"/>
                <a:ea typeface="ＭＳ Ｐゴシック" pitchFamily="-109" charset="-128"/>
                <a:cs typeface="ＭＳ Ｐゴシック" pitchFamily="-109" charset="-128"/>
              </a:rPr>
              <a:t>Inference detection at query time</a:t>
            </a:r>
          </a:p>
        </p:txBody>
      </p:sp>
      <p:sp>
        <p:nvSpPr>
          <p:cNvPr id="16" name="Freeform 15"/>
          <p:cNvSpPr/>
          <p:nvPr/>
        </p:nvSpPr>
        <p:spPr>
          <a:xfrm rot="19457599">
            <a:off x="5526389" y="5273295"/>
            <a:ext cx="994856" cy="40429"/>
          </a:xfrm>
          <a:custGeom>
            <a:avLst/>
            <a:gdLst>
              <a:gd name="connsiteX0" fmla="*/ 0 w 994856"/>
              <a:gd name="connsiteY0" fmla="*/ 20214 h 40429"/>
              <a:gd name="connsiteX1" fmla="*/ 994856 w 994856"/>
              <a:gd name="connsiteY1" fmla="*/ 20214 h 40429"/>
            </a:gdLst>
            <a:ahLst/>
            <a:cxnLst>
              <a:cxn ang="0">
                <a:pos x="connsiteX0" y="connsiteY0"/>
              </a:cxn>
              <a:cxn ang="0">
                <a:pos x="connsiteX1" y="connsiteY1"/>
              </a:cxn>
            </a:cxnLst>
            <a:rect l="l" t="t" r="r" b="b"/>
            <a:pathLst>
              <a:path w="994856" h="40429">
                <a:moveTo>
                  <a:pt x="0" y="20214"/>
                </a:moveTo>
                <a:lnTo>
                  <a:pt x="994856" y="20214"/>
                </a:lnTo>
              </a:path>
            </a:pathLst>
          </a:custGeom>
          <a:noFill/>
          <a:ln>
            <a:solidFill>
              <a:schemeClr val="tx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85256" tIns="-4657" rIns="485257" bIns="-4657" numCol="1" spcCol="1270" anchor="ctr" anchorCtr="0">
            <a:noAutofit/>
          </a:bodyPr>
          <a:lstStyle/>
          <a:p>
            <a:pPr lvl="0" algn="ctr" defTabSz="222250">
              <a:lnSpc>
                <a:spcPct val="90000"/>
              </a:lnSpc>
              <a:spcBef>
                <a:spcPct val="0"/>
              </a:spcBef>
              <a:spcAft>
                <a:spcPct val="35000"/>
              </a:spcAft>
            </a:pPr>
            <a:endParaRPr lang="en-US" sz="500" kern="1200"/>
          </a:p>
        </p:txBody>
      </p:sp>
      <p:sp>
        <p:nvSpPr>
          <p:cNvPr id="17" name="Freeform 16"/>
          <p:cNvSpPr/>
          <p:nvPr/>
        </p:nvSpPr>
        <p:spPr>
          <a:xfrm>
            <a:off x="6427737" y="4498293"/>
            <a:ext cx="2019597" cy="1009798"/>
          </a:xfrm>
          <a:custGeom>
            <a:avLst/>
            <a:gdLst>
              <a:gd name="connsiteX0" fmla="*/ 0 w 2019597"/>
              <a:gd name="connsiteY0" fmla="*/ 100980 h 1009798"/>
              <a:gd name="connsiteX1" fmla="*/ 100980 w 2019597"/>
              <a:gd name="connsiteY1" fmla="*/ 0 h 1009798"/>
              <a:gd name="connsiteX2" fmla="*/ 1918617 w 2019597"/>
              <a:gd name="connsiteY2" fmla="*/ 0 h 1009798"/>
              <a:gd name="connsiteX3" fmla="*/ 2019597 w 2019597"/>
              <a:gd name="connsiteY3" fmla="*/ 100980 h 1009798"/>
              <a:gd name="connsiteX4" fmla="*/ 2019597 w 2019597"/>
              <a:gd name="connsiteY4" fmla="*/ 908818 h 1009798"/>
              <a:gd name="connsiteX5" fmla="*/ 1918617 w 2019597"/>
              <a:gd name="connsiteY5" fmla="*/ 1009798 h 1009798"/>
              <a:gd name="connsiteX6" fmla="*/ 100980 w 2019597"/>
              <a:gd name="connsiteY6" fmla="*/ 1009798 h 1009798"/>
              <a:gd name="connsiteX7" fmla="*/ 0 w 2019597"/>
              <a:gd name="connsiteY7" fmla="*/ 908818 h 1009798"/>
              <a:gd name="connsiteX8" fmla="*/ 0 w 2019597"/>
              <a:gd name="connsiteY8" fmla="*/ 100980 h 10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97" h="1009798">
                <a:moveTo>
                  <a:pt x="0" y="100980"/>
                </a:moveTo>
                <a:cubicBezTo>
                  <a:pt x="0" y="45210"/>
                  <a:pt x="45210" y="0"/>
                  <a:pt x="100980" y="0"/>
                </a:cubicBezTo>
                <a:lnTo>
                  <a:pt x="1918617" y="0"/>
                </a:lnTo>
                <a:cubicBezTo>
                  <a:pt x="1974387" y="0"/>
                  <a:pt x="2019597" y="45210"/>
                  <a:pt x="2019597" y="100980"/>
                </a:cubicBezTo>
                <a:lnTo>
                  <a:pt x="2019597" y="908818"/>
                </a:lnTo>
                <a:cubicBezTo>
                  <a:pt x="2019597" y="964588"/>
                  <a:pt x="1974387" y="1009798"/>
                  <a:pt x="1918617" y="1009798"/>
                </a:cubicBezTo>
                <a:lnTo>
                  <a:pt x="100980" y="1009798"/>
                </a:lnTo>
                <a:cubicBezTo>
                  <a:pt x="45210" y="1009798"/>
                  <a:pt x="0" y="964588"/>
                  <a:pt x="0" y="908818"/>
                </a:cubicBezTo>
                <a:lnTo>
                  <a:pt x="0" y="100980"/>
                </a:lnTo>
                <a:close/>
              </a:path>
            </a:pathLst>
          </a:custGeom>
          <a:solidFill>
            <a:schemeClr val="tx1"/>
          </a:solidFill>
          <a:ln w="254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7831" tIns="37831" rIns="37831" bIns="37831"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p:txBody>
      </p:sp>
      <p:sp>
        <p:nvSpPr>
          <p:cNvPr id="18" name="Freeform 17"/>
          <p:cNvSpPr/>
          <p:nvPr/>
        </p:nvSpPr>
        <p:spPr>
          <a:xfrm rot="2142401">
            <a:off x="5526389" y="5853929"/>
            <a:ext cx="994856" cy="40429"/>
          </a:xfrm>
          <a:custGeom>
            <a:avLst/>
            <a:gdLst>
              <a:gd name="connsiteX0" fmla="*/ 0 w 994856"/>
              <a:gd name="connsiteY0" fmla="*/ 20214 h 40429"/>
              <a:gd name="connsiteX1" fmla="*/ 994856 w 994856"/>
              <a:gd name="connsiteY1" fmla="*/ 20214 h 40429"/>
            </a:gdLst>
            <a:ahLst/>
            <a:cxnLst>
              <a:cxn ang="0">
                <a:pos x="connsiteX0" y="connsiteY0"/>
              </a:cxn>
              <a:cxn ang="0">
                <a:pos x="connsiteX1" y="connsiteY1"/>
              </a:cxn>
            </a:cxnLst>
            <a:rect l="l" t="t" r="r" b="b"/>
            <a:pathLst>
              <a:path w="994856" h="40429">
                <a:moveTo>
                  <a:pt x="0" y="20214"/>
                </a:moveTo>
                <a:lnTo>
                  <a:pt x="994856" y="20214"/>
                </a:lnTo>
              </a:path>
            </a:pathLst>
          </a:custGeom>
          <a:noFill/>
          <a:ln>
            <a:solidFill>
              <a:schemeClr val="tx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85257" tIns="-4657" rIns="485256" bIns="-4657" numCol="1" spcCol="1270" anchor="ctr" anchorCtr="0">
            <a:noAutofit/>
          </a:bodyPr>
          <a:lstStyle/>
          <a:p>
            <a:pPr lvl="0" algn="ctr" defTabSz="222250">
              <a:lnSpc>
                <a:spcPct val="90000"/>
              </a:lnSpc>
              <a:spcBef>
                <a:spcPct val="0"/>
              </a:spcBef>
              <a:spcAft>
                <a:spcPct val="35000"/>
              </a:spcAft>
            </a:pPr>
            <a:endParaRPr lang="en-US" sz="500" kern="1200"/>
          </a:p>
        </p:txBody>
      </p:sp>
      <p:sp>
        <p:nvSpPr>
          <p:cNvPr id="19" name="Freeform 18"/>
          <p:cNvSpPr/>
          <p:nvPr/>
        </p:nvSpPr>
        <p:spPr>
          <a:xfrm>
            <a:off x="6427737" y="5659562"/>
            <a:ext cx="2019597" cy="1009798"/>
          </a:xfrm>
          <a:custGeom>
            <a:avLst/>
            <a:gdLst>
              <a:gd name="connsiteX0" fmla="*/ 0 w 2019597"/>
              <a:gd name="connsiteY0" fmla="*/ 100980 h 1009798"/>
              <a:gd name="connsiteX1" fmla="*/ 100980 w 2019597"/>
              <a:gd name="connsiteY1" fmla="*/ 0 h 1009798"/>
              <a:gd name="connsiteX2" fmla="*/ 1918617 w 2019597"/>
              <a:gd name="connsiteY2" fmla="*/ 0 h 1009798"/>
              <a:gd name="connsiteX3" fmla="*/ 2019597 w 2019597"/>
              <a:gd name="connsiteY3" fmla="*/ 100980 h 1009798"/>
              <a:gd name="connsiteX4" fmla="*/ 2019597 w 2019597"/>
              <a:gd name="connsiteY4" fmla="*/ 908818 h 1009798"/>
              <a:gd name="connsiteX5" fmla="*/ 1918617 w 2019597"/>
              <a:gd name="connsiteY5" fmla="*/ 1009798 h 1009798"/>
              <a:gd name="connsiteX6" fmla="*/ 100980 w 2019597"/>
              <a:gd name="connsiteY6" fmla="*/ 1009798 h 1009798"/>
              <a:gd name="connsiteX7" fmla="*/ 0 w 2019597"/>
              <a:gd name="connsiteY7" fmla="*/ 908818 h 1009798"/>
              <a:gd name="connsiteX8" fmla="*/ 0 w 2019597"/>
              <a:gd name="connsiteY8" fmla="*/ 100980 h 10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97" h="1009798">
                <a:moveTo>
                  <a:pt x="0" y="100980"/>
                </a:moveTo>
                <a:cubicBezTo>
                  <a:pt x="0" y="45210"/>
                  <a:pt x="45210" y="0"/>
                  <a:pt x="100980" y="0"/>
                </a:cubicBezTo>
                <a:lnTo>
                  <a:pt x="1918617" y="0"/>
                </a:lnTo>
                <a:cubicBezTo>
                  <a:pt x="1974387" y="0"/>
                  <a:pt x="2019597" y="45210"/>
                  <a:pt x="2019597" y="100980"/>
                </a:cubicBezTo>
                <a:lnTo>
                  <a:pt x="2019597" y="908818"/>
                </a:lnTo>
                <a:cubicBezTo>
                  <a:pt x="2019597" y="964588"/>
                  <a:pt x="1974387" y="1009798"/>
                  <a:pt x="1918617" y="1009798"/>
                </a:cubicBezTo>
                <a:lnTo>
                  <a:pt x="100980" y="1009798"/>
                </a:lnTo>
                <a:cubicBezTo>
                  <a:pt x="45210" y="1009798"/>
                  <a:pt x="0" y="964588"/>
                  <a:pt x="0" y="908818"/>
                </a:cubicBezTo>
                <a:lnTo>
                  <a:pt x="0" y="100980"/>
                </a:lnTo>
                <a:close/>
              </a:path>
            </a:pathLst>
          </a:custGeom>
          <a:solidFill>
            <a:schemeClr val="tx1"/>
          </a:solidFill>
          <a:ln w="254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7831" tIns="37831" rIns="37831" bIns="37831"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latin typeface="+mj-lt"/>
                <a:ea typeface="ＭＳ Ｐゴシック" pitchFamily="-109" charset="-128"/>
                <a:cs typeface="ＭＳ Ｐゴシック" pitchFamily="-109" charset="-128"/>
              </a:rPr>
              <a:t>If an inference channel is detected, the query is denied or altered</a:t>
            </a:r>
          </a:p>
        </p:txBody>
      </p:sp>
      <p:pic>
        <p:nvPicPr>
          <p:cNvPr id="22" name="Picture 21"/>
          <p:cNvPicPr>
            <a:picLocks noChangeAspect="1"/>
          </p:cNvPicPr>
          <p:nvPr/>
        </p:nvPicPr>
        <p:blipFill>
          <a:blip r:embed="rId3"/>
          <a:stretch>
            <a:fillRect/>
          </a:stretch>
        </p:blipFill>
        <p:spPr>
          <a:xfrm>
            <a:off x="-34976" y="3935411"/>
            <a:ext cx="1066800" cy="2922589"/>
          </a:xfrm>
          <a:prstGeom prst="rect">
            <a:avLst/>
          </a:prstGeom>
        </p:spPr>
      </p:pic>
    </p:spTree>
    <p:extLst>
      <p:ext uri="{BB962C8B-B14F-4D97-AF65-F5344CB8AC3E}">
        <p14:creationId xmlns:p14="http://schemas.microsoft.com/office/powerpoint/2010/main" val="33438187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31427">
                                            <p:txEl>
                                              <p:pRg st="0" end="0"/>
                                            </p:txEl>
                                          </p:spTgt>
                                        </p:tgtEl>
                                        <p:attrNameLst>
                                          <p:attrName>style.visibility</p:attrName>
                                        </p:attrNameLst>
                                      </p:cBhvr>
                                      <p:to>
                                        <p:strVal val="visible"/>
                                      </p:to>
                                    </p:set>
                                    <p:animEffect transition="in" filter="randombar(horizontal)">
                                      <p:cBhvr>
                                        <p:cTn id="35" dur="500"/>
                                        <p:tgtEl>
                                          <p:spTgt spid="231427">
                                            <p:txEl>
                                              <p:pRg st="0" end="0"/>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231427">
                                            <p:txEl>
                                              <p:pRg st="1" end="1"/>
                                            </p:txEl>
                                          </p:spTgt>
                                        </p:tgtEl>
                                        <p:attrNameLst>
                                          <p:attrName>style.visibility</p:attrName>
                                        </p:attrNameLst>
                                      </p:cBhvr>
                                      <p:to>
                                        <p:strVal val="visible"/>
                                      </p:to>
                                    </p:set>
                                    <p:animEffect transition="in" filter="randombar(horizontal)">
                                      <p:cBhvr>
                                        <p:cTn id="38" dur="500"/>
                                        <p:tgtEl>
                                          <p:spTgt spid="2314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6" grpId="0" animBg="1"/>
      <p:bldP spid="17" grpId="0" animBg="1"/>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dirty="0" smtClean="0"/>
              <a:t>Statistical Databases (SDB)</a:t>
            </a:r>
            <a:endParaRPr lang="en-US" dirty="0"/>
          </a:p>
        </p:txBody>
      </p:sp>
      <p:sp>
        <p:nvSpPr>
          <p:cNvPr id="233475" name="Rectangle 3"/>
          <p:cNvSpPr>
            <a:spLocks noGrp="1" noChangeArrowheads="1"/>
          </p:cNvSpPr>
          <p:nvPr>
            <p:ph idx="1"/>
          </p:nvPr>
        </p:nvSpPr>
        <p:spPr/>
        <p:txBody>
          <a:bodyPr/>
          <a:lstStyle/>
          <a:p>
            <a:r>
              <a:rPr lang="en-US" dirty="0" smtClean="0"/>
              <a:t>provides data of a statistical nature such as counts and averages</a:t>
            </a:r>
          </a:p>
          <a:p>
            <a:pPr lvl="1"/>
            <a:r>
              <a:rPr lang="en-US" dirty="0" smtClean="0"/>
              <a:t>pure statistical database</a:t>
            </a:r>
          </a:p>
          <a:p>
            <a:pPr lvl="1"/>
            <a:r>
              <a:rPr lang="en-US" dirty="0" smtClean="0"/>
              <a:t>ordinary database with statistical access</a:t>
            </a:r>
          </a:p>
          <a:p>
            <a:r>
              <a:rPr lang="en-US" dirty="0" smtClean="0"/>
              <a:t>access control objective</a:t>
            </a:r>
          </a:p>
          <a:p>
            <a:pPr lvl="1"/>
            <a:r>
              <a:rPr lang="en-US" dirty="0" smtClean="0"/>
              <a:t>provide users with the needed information </a:t>
            </a:r>
          </a:p>
          <a:p>
            <a:pPr lvl="1"/>
            <a:r>
              <a:rPr lang="en-US" dirty="0" smtClean="0"/>
              <a:t>without compromising the confidentiality </a:t>
            </a:r>
          </a:p>
          <a:p>
            <a:r>
              <a:rPr lang="en-US" dirty="0" smtClean="0"/>
              <a:t>security problem is one of inference</a:t>
            </a:r>
            <a:endParaRPr lang="en-US" dirty="0"/>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27</a:t>
            </a:fld>
            <a:endParaRPr lang="en-US"/>
          </a:p>
        </p:txBody>
      </p:sp>
    </p:spTree>
    <p:extLst>
      <p:ext uri="{BB962C8B-B14F-4D97-AF65-F5344CB8AC3E}">
        <p14:creationId xmlns:p14="http://schemas.microsoft.com/office/powerpoint/2010/main" val="4144730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3475">
                                            <p:txEl>
                                              <p:pRg st="3" end="3"/>
                                            </p:txEl>
                                          </p:spTgt>
                                        </p:tgtEl>
                                        <p:attrNameLst>
                                          <p:attrName>style.visibility</p:attrName>
                                        </p:attrNameLst>
                                      </p:cBhvr>
                                      <p:to>
                                        <p:strVal val="visible"/>
                                      </p:to>
                                    </p:set>
                                    <p:animEffect transition="in" filter="randombar(horizontal)">
                                      <p:cBhvr>
                                        <p:cTn id="7" dur="500"/>
                                        <p:tgtEl>
                                          <p:spTgt spid="233475">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3475">
                                            <p:txEl>
                                              <p:pRg st="4" end="4"/>
                                            </p:txEl>
                                          </p:spTgt>
                                        </p:tgtEl>
                                        <p:attrNameLst>
                                          <p:attrName>style.visibility</p:attrName>
                                        </p:attrNameLst>
                                      </p:cBhvr>
                                      <p:to>
                                        <p:strVal val="visible"/>
                                      </p:to>
                                    </p:set>
                                    <p:animEffect transition="in" filter="randombar(horizontal)">
                                      <p:cBhvr>
                                        <p:cTn id="10" dur="500"/>
                                        <p:tgtEl>
                                          <p:spTgt spid="233475">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33475">
                                            <p:txEl>
                                              <p:pRg st="5" end="5"/>
                                            </p:txEl>
                                          </p:spTgt>
                                        </p:tgtEl>
                                        <p:attrNameLst>
                                          <p:attrName>style.visibility</p:attrName>
                                        </p:attrNameLst>
                                      </p:cBhvr>
                                      <p:to>
                                        <p:strVal val="visible"/>
                                      </p:to>
                                    </p:set>
                                    <p:animEffect transition="in" filter="randombar(horizontal)">
                                      <p:cBhvr>
                                        <p:cTn id="13" dur="500"/>
                                        <p:tgtEl>
                                          <p:spTgt spid="23347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33475">
                                            <p:txEl>
                                              <p:pRg st="6" end="6"/>
                                            </p:txEl>
                                          </p:spTgt>
                                        </p:tgtEl>
                                        <p:attrNameLst>
                                          <p:attrName>style.visibility</p:attrName>
                                        </p:attrNameLst>
                                      </p:cBhvr>
                                      <p:to>
                                        <p:strVal val="visible"/>
                                      </p:to>
                                    </p:set>
                                    <p:animEffect transition="in" filter="randombar(horizontal)">
                                      <p:cBhvr>
                                        <p:cTn id="18" dur="500"/>
                                        <p:tgtEl>
                                          <p:spTgt spid="233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idx="4294967295"/>
          </p:nvPr>
        </p:nvSpPr>
        <p:spPr>
          <a:xfrm>
            <a:off x="0" y="1447800"/>
            <a:ext cx="2590800" cy="3962400"/>
          </a:xfrm>
        </p:spPr>
        <p:txBody>
          <a:bodyPr wrap="square" numCol="1" anchorCtr="0" compatLnSpc="1">
            <a:prstTxWarp prst="textNoShape">
              <a:avLst/>
            </a:prstTxWarp>
          </a:bodyPr>
          <a:lstStyle/>
          <a:p>
            <a:pPr eaLnBrk="1" hangingPunct="1"/>
            <a:r>
              <a:rPr lang="en-US" sz="4300" dirty="0" smtClean="0">
                <a:solidFill>
                  <a:srgbClr val="FF0000"/>
                </a:solidFill>
                <a:effectLst/>
                <a:ea typeface="ＭＳ Ｐゴシック" pitchFamily="-109" charset="-128"/>
                <a:cs typeface="ＭＳ Ｐゴシック" pitchFamily="-109" charset="-128"/>
              </a:rPr>
              <a:t>Statistical Database Example</a:t>
            </a:r>
          </a:p>
        </p:txBody>
      </p:sp>
      <p:graphicFrame>
        <p:nvGraphicFramePr>
          <p:cNvPr id="54274" name="Object 2"/>
          <p:cNvGraphicFramePr>
            <a:graphicFrameLocks noChangeAspect="1"/>
          </p:cNvGraphicFramePr>
          <p:nvPr>
            <p:extLst>
              <p:ext uri="{D42A27DB-BD31-4B8C-83A1-F6EECF244321}">
                <p14:modId xmlns:p14="http://schemas.microsoft.com/office/powerpoint/2010/main" val="3551277595"/>
              </p:ext>
            </p:extLst>
          </p:nvPr>
        </p:nvGraphicFramePr>
        <p:xfrm>
          <a:off x="2895600" y="332656"/>
          <a:ext cx="6011863" cy="6096000"/>
        </p:xfrm>
        <a:graphic>
          <a:graphicData uri="http://schemas.openxmlformats.org/presentationml/2006/ole">
            <mc:AlternateContent xmlns:mc="http://schemas.openxmlformats.org/markup-compatibility/2006">
              <mc:Choice xmlns:v="urn:schemas-microsoft-com:vml" Requires="v">
                <p:oleObj spid="_x0000_s2075" name="Document" r:id="rId5" imgW="6083300" imgH="6235700" progId="Word.Document.12">
                  <p:embed/>
                </p:oleObj>
              </mc:Choice>
              <mc:Fallback>
                <p:oleObj name="Document" r:id="rId5" imgW="6083300" imgH="6235700" progId="Word.Documen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332656"/>
                        <a:ext cx="6011863"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AC93E45-6FFA-CF43-93D6-FD7DD4F7F095}" type="slidenum">
              <a:rPr lang="en-US" smtClean="0"/>
              <a:pPr>
                <a:defRPr/>
              </a:pPr>
              <a:t>28</a:t>
            </a:fld>
            <a:endParaRPr lang="en-US"/>
          </a:p>
        </p:txBody>
      </p:sp>
    </p:spTree>
    <p:extLst>
      <p:ext uri="{BB962C8B-B14F-4D97-AF65-F5344CB8AC3E}">
        <p14:creationId xmlns:p14="http://schemas.microsoft.com/office/powerpoint/2010/main" val="998875735"/>
      </p:ext>
    </p:extLst>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smtClean="0"/>
              <a:t>Statistical Database Security</a:t>
            </a:r>
            <a:endParaRPr lang="en-US" dirty="0"/>
          </a:p>
        </p:txBody>
      </p:sp>
      <p:sp>
        <p:nvSpPr>
          <p:cNvPr id="235523" name="Rectangle 3"/>
          <p:cNvSpPr>
            <a:spLocks noGrp="1" noChangeArrowheads="1"/>
          </p:cNvSpPr>
          <p:nvPr>
            <p:ph idx="1"/>
          </p:nvPr>
        </p:nvSpPr>
        <p:spPr/>
        <p:txBody>
          <a:bodyPr/>
          <a:lstStyle/>
          <a:p>
            <a:r>
              <a:rPr lang="en-US" dirty="0" smtClean="0"/>
              <a:t>use a characteristic formula C</a:t>
            </a:r>
          </a:p>
          <a:p>
            <a:pPr lvl="1"/>
            <a:r>
              <a:rPr lang="en-US" dirty="0" smtClean="0"/>
              <a:t>a logical formula over the values of attributes</a:t>
            </a:r>
          </a:p>
          <a:p>
            <a:pPr lvl="1"/>
            <a:r>
              <a:rPr lang="en-US" dirty="0" smtClean="0"/>
              <a:t>e.g. </a:t>
            </a:r>
            <a:r>
              <a:rPr lang="en-US" sz="2000" b="1" dirty="0" smtClean="0">
                <a:latin typeface="Courier New" pitchFamily="49" charset="0"/>
                <a:cs typeface="Courier New" pitchFamily="49" charset="0"/>
              </a:rPr>
              <a:t>(Sex=Male) AND ((Major=CS) OR (Major=EE))</a:t>
            </a:r>
          </a:p>
          <a:p>
            <a:pPr lvl="1"/>
            <a:endParaRPr lang="en-US" b="1" dirty="0" smtClean="0">
              <a:latin typeface="Courier New" pitchFamily="49" charset="0"/>
              <a:cs typeface="Courier New" pitchFamily="49" charset="0"/>
            </a:endParaRPr>
          </a:p>
          <a:p>
            <a:r>
              <a:rPr lang="en-US" b="1" dirty="0" smtClean="0"/>
              <a:t>query set </a:t>
            </a:r>
            <a:r>
              <a:rPr lang="en-US" dirty="0" smtClean="0"/>
              <a:t>X(C) of characteristic formula C, is the set of records matching C</a:t>
            </a:r>
          </a:p>
          <a:p>
            <a:pPr lvl="1"/>
            <a:endParaRPr lang="en-US" dirty="0" smtClean="0"/>
          </a:p>
          <a:p>
            <a:r>
              <a:rPr lang="en-US" dirty="0" smtClean="0"/>
              <a:t>a </a:t>
            </a:r>
            <a:r>
              <a:rPr lang="en-US" b="1" dirty="0" smtClean="0"/>
              <a:t>statistical query </a:t>
            </a:r>
            <a:r>
              <a:rPr lang="en-US" dirty="0" smtClean="0"/>
              <a:t>is a query that produces a value calculated over a query set</a:t>
            </a:r>
            <a:endParaRPr lang="en-US" dirty="0"/>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29</a:t>
            </a:fld>
            <a:endParaRPr lang="en-US"/>
          </a:p>
        </p:txBody>
      </p:sp>
    </p:spTree>
    <p:extLst>
      <p:ext uri="{BB962C8B-B14F-4D97-AF65-F5344CB8AC3E}">
        <p14:creationId xmlns:p14="http://schemas.microsoft.com/office/powerpoint/2010/main" val="2121306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23">
                                            <p:txEl>
                                              <p:pRg st="4" end="4"/>
                                            </p:txEl>
                                          </p:spTgt>
                                        </p:tgtEl>
                                        <p:attrNameLst>
                                          <p:attrName>style.visibility</p:attrName>
                                        </p:attrNameLst>
                                      </p:cBhvr>
                                      <p:to>
                                        <p:strVal val="visible"/>
                                      </p:to>
                                    </p:set>
                                    <p:animEffect transition="in" filter="randombar(horizontal)">
                                      <p:cBhvr>
                                        <p:cTn id="7" dur="500"/>
                                        <p:tgtEl>
                                          <p:spTgt spid="235523">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5523">
                                            <p:txEl>
                                              <p:pRg st="6" end="6"/>
                                            </p:txEl>
                                          </p:spTgt>
                                        </p:tgtEl>
                                        <p:attrNameLst>
                                          <p:attrName>style.visibility</p:attrName>
                                        </p:attrNameLst>
                                      </p:cBhvr>
                                      <p:to>
                                        <p:strVal val="visible"/>
                                      </p:to>
                                    </p:set>
                                    <p:animEffect transition="in" filter="randombar(horizontal)">
                                      <p:cBhvr>
                                        <p:cTn id="10" dur="500"/>
                                        <p:tgtEl>
                                          <p:spTgt spid="2355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smtClean="0"/>
              <a:t>DBMS Architecture</a:t>
            </a:r>
            <a:endParaRPr lang="en-AU" dirty="0"/>
          </a:p>
        </p:txBody>
      </p:sp>
      <p:sp>
        <p:nvSpPr>
          <p:cNvPr id="3" name="Slide Number Placeholder 2"/>
          <p:cNvSpPr>
            <a:spLocks noGrp="1"/>
          </p:cNvSpPr>
          <p:nvPr>
            <p:ph type="sldNum" sz="quarter" idx="11"/>
          </p:nvPr>
        </p:nvSpPr>
        <p:spPr/>
        <p:txBody>
          <a:bodyPr/>
          <a:lstStyle/>
          <a:p>
            <a:pPr>
              <a:defRPr/>
            </a:pPr>
            <a:fld id="{07803559-8231-B44F-AE9F-09E47266B9BD}" type="slidenum">
              <a:rPr lang="en-US" smtClean="0"/>
              <a:pPr>
                <a:defRPr/>
              </a:pPr>
              <a:t>3</a:t>
            </a:fld>
            <a:endParaRPr lang="en-US" dirty="0"/>
          </a:p>
        </p:txBody>
      </p:sp>
      <p:pic>
        <p:nvPicPr>
          <p:cNvPr id="21507" name="Picture 5" descr="f1.pdf"/>
          <p:cNvPicPr>
            <a:picLocks noChangeAspect="1"/>
          </p:cNvPicPr>
          <p:nvPr/>
        </p:nvPicPr>
        <p:blipFill>
          <a:blip r:embed="rId3"/>
          <a:srcRect t="16364" b="17273"/>
          <a:stretch>
            <a:fillRect/>
          </a:stretch>
        </p:blipFill>
        <p:spPr bwMode="auto">
          <a:xfrm>
            <a:off x="539552" y="743514"/>
            <a:ext cx="7848872" cy="6741027"/>
          </a:xfrm>
          <a:prstGeom prst="rect">
            <a:avLst/>
          </a:prstGeom>
          <a:noFill/>
          <a:ln w="9525">
            <a:noFill/>
            <a:miter lim="800000"/>
            <a:headEnd/>
            <a:tailEnd/>
          </a:ln>
        </p:spPr>
      </p:pic>
    </p:spTree>
    <p:extLst>
      <p:ext uri="{BB962C8B-B14F-4D97-AF65-F5344CB8AC3E}">
        <p14:creationId xmlns:p14="http://schemas.microsoft.com/office/powerpoint/2010/main" val="3274285481"/>
      </p:ext>
    </p:extLst>
  </p:cSld>
  <p:clrMapOvr>
    <a:masterClrMapping/>
  </p:clrMapOvr>
  <p:transition spd="med">
    <p:wheel spokes="2"/>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19200"/>
            <a:ext cx="3124200" cy="3763963"/>
          </a:xfrm>
        </p:spPr>
        <p:txBody>
          <a:bodyPr>
            <a:normAutofit/>
          </a:bodyPr>
          <a:lstStyle/>
          <a:p>
            <a:pPr eaLnBrk="1" hangingPunct="1">
              <a:defRPr/>
            </a:pPr>
            <a:r>
              <a:rPr lang="en-US" dirty="0" smtClean="0">
                <a:solidFill>
                  <a:srgbClr val="FF0000"/>
                </a:solidFill>
              </a:rPr>
              <a:t>Some Queries of a Statistical Database</a:t>
            </a:r>
            <a:endParaRPr lang="en-US" dirty="0">
              <a:solidFill>
                <a:srgbClr val="FF0000"/>
              </a:solidFill>
            </a:endParaRPr>
          </a:p>
        </p:txBody>
      </p:sp>
      <p:graphicFrame>
        <p:nvGraphicFramePr>
          <p:cNvPr id="58370" name="Object 2"/>
          <p:cNvGraphicFramePr>
            <a:graphicFrameLocks noChangeAspect="1"/>
          </p:cNvGraphicFramePr>
          <p:nvPr>
            <p:extLst>
              <p:ext uri="{D42A27DB-BD31-4B8C-83A1-F6EECF244321}">
                <p14:modId xmlns:p14="http://schemas.microsoft.com/office/powerpoint/2010/main" val="477389328"/>
              </p:ext>
            </p:extLst>
          </p:nvPr>
        </p:nvGraphicFramePr>
        <p:xfrm>
          <a:off x="3429000" y="228600"/>
          <a:ext cx="5508625" cy="6629400"/>
        </p:xfrm>
        <a:graphic>
          <a:graphicData uri="http://schemas.openxmlformats.org/presentationml/2006/ole">
            <mc:AlternateContent xmlns:mc="http://schemas.openxmlformats.org/markup-compatibility/2006">
              <mc:Choice xmlns:v="urn:schemas-microsoft-com:vml" Requires="v">
                <p:oleObj spid="_x0000_s3099" name="Document" r:id="rId5" imgW="6083300" imgH="7150100" progId="Word.Document.12">
                  <p:embed/>
                </p:oleObj>
              </mc:Choice>
              <mc:Fallback>
                <p:oleObj name="Document" r:id="rId5" imgW="6083300" imgH="7150100" progId="Word.Documen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28600"/>
                        <a:ext cx="5508625" cy="66294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92119952"/>
      </p:ext>
    </p:extLst>
  </p:cSld>
  <p:clrMapOvr>
    <a:masterClrMapping/>
  </p:clrMapOvr>
  <p:transition spd="med">
    <p:wheel spokes="3"/>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idx="4294967295"/>
          </p:nvPr>
        </p:nvSpPr>
        <p:spPr>
          <a:xfrm>
            <a:off x="0" y="277813"/>
            <a:ext cx="3124200" cy="5437187"/>
          </a:xfrm>
        </p:spPr>
        <p:txBody>
          <a:bodyPr/>
          <a:lstStyle/>
          <a:p>
            <a:pPr eaLnBrk="1" fontAlgn="auto" hangingPunct="1">
              <a:spcAft>
                <a:spcPts val="0"/>
              </a:spcAft>
              <a:defRPr/>
            </a:pPr>
            <a:r>
              <a:rPr lang="en-US" dirty="0">
                <a:solidFill>
                  <a:srgbClr val="FF0000"/>
                </a:solidFill>
                <a:ea typeface="+mj-ea"/>
                <a:cs typeface="+mj-cs"/>
              </a:rPr>
              <a:t>Protecting Against Inference</a:t>
            </a:r>
          </a:p>
        </p:txBody>
      </p:sp>
      <p:sp>
        <p:nvSpPr>
          <p:cNvPr id="2" name="Slide Number Placeholder 1"/>
          <p:cNvSpPr>
            <a:spLocks noGrp="1"/>
          </p:cNvSpPr>
          <p:nvPr>
            <p:ph type="sldNum" sz="quarter" idx="12"/>
          </p:nvPr>
        </p:nvSpPr>
        <p:spPr/>
        <p:txBody>
          <a:bodyPr/>
          <a:lstStyle/>
          <a:p>
            <a:pPr>
              <a:defRPr/>
            </a:pPr>
            <a:fld id="{AAC93E45-6FFA-CF43-93D6-FD7DD4F7F095}" type="slidenum">
              <a:rPr lang="en-US" smtClean="0"/>
              <a:pPr>
                <a:defRPr/>
              </a:pPr>
              <a:t>31</a:t>
            </a:fld>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521" y="821829"/>
            <a:ext cx="5514975" cy="1809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883582"/>
            <a:ext cx="6248400" cy="1790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621" y="4926285"/>
            <a:ext cx="5438775" cy="174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53172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p:cTn id="7" dur="500" fill="hold"/>
                                        <p:tgtEl>
                                          <p:spTgt spid="7171"/>
                                        </p:tgtEl>
                                        <p:attrNameLst>
                                          <p:attrName>ppt_w</p:attrName>
                                        </p:attrNameLst>
                                      </p:cBhvr>
                                      <p:tavLst>
                                        <p:tav tm="0">
                                          <p:val>
                                            <p:fltVal val="0"/>
                                          </p:val>
                                        </p:tav>
                                        <p:tav tm="100000">
                                          <p:val>
                                            <p:strVal val="#ppt_w"/>
                                          </p:val>
                                        </p:tav>
                                      </p:tavLst>
                                    </p:anim>
                                    <p:anim calcmode="lin" valueType="num">
                                      <p:cBhvr>
                                        <p:cTn id="8" dur="500" fill="hold"/>
                                        <p:tgtEl>
                                          <p:spTgt spid="7171"/>
                                        </p:tgtEl>
                                        <p:attrNameLst>
                                          <p:attrName>ppt_h</p:attrName>
                                        </p:attrNameLst>
                                      </p:cBhvr>
                                      <p:tavLst>
                                        <p:tav tm="0">
                                          <p:val>
                                            <p:fltVal val="0"/>
                                          </p:val>
                                        </p:tav>
                                        <p:tav tm="100000">
                                          <p:val>
                                            <p:strVal val="#ppt_h"/>
                                          </p:val>
                                        </p:tav>
                                      </p:tavLst>
                                    </p:anim>
                                    <p:animEffect transition="in" filter="fade">
                                      <p:cBhvr>
                                        <p:cTn id="9" dur="500"/>
                                        <p:tgtEl>
                                          <p:spTgt spid="717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 calcmode="lin" valueType="num">
                                      <p:cBhvr>
                                        <p:cTn id="14" dur="500" fill="hold"/>
                                        <p:tgtEl>
                                          <p:spTgt spid="7172"/>
                                        </p:tgtEl>
                                        <p:attrNameLst>
                                          <p:attrName>ppt_w</p:attrName>
                                        </p:attrNameLst>
                                      </p:cBhvr>
                                      <p:tavLst>
                                        <p:tav tm="0">
                                          <p:val>
                                            <p:fltVal val="0"/>
                                          </p:val>
                                        </p:tav>
                                        <p:tav tm="100000">
                                          <p:val>
                                            <p:strVal val="#ppt_w"/>
                                          </p:val>
                                        </p:tav>
                                      </p:tavLst>
                                    </p:anim>
                                    <p:anim calcmode="lin" valueType="num">
                                      <p:cBhvr>
                                        <p:cTn id="15" dur="500" fill="hold"/>
                                        <p:tgtEl>
                                          <p:spTgt spid="7172"/>
                                        </p:tgtEl>
                                        <p:attrNameLst>
                                          <p:attrName>ppt_h</p:attrName>
                                        </p:attrNameLst>
                                      </p:cBhvr>
                                      <p:tavLst>
                                        <p:tav tm="0">
                                          <p:val>
                                            <p:fltVal val="0"/>
                                          </p:val>
                                        </p:tav>
                                        <p:tav tm="100000">
                                          <p:val>
                                            <p:strVal val="#ppt_h"/>
                                          </p:val>
                                        </p:tav>
                                      </p:tavLst>
                                    </p:anim>
                                    <p:animEffect transition="in" filter="fade">
                                      <p:cBhvr>
                                        <p:cTn id="16"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smtClean="0"/>
              <a:t>Perturbation</a:t>
            </a:r>
            <a:endParaRPr lang="en-US" dirty="0"/>
          </a:p>
        </p:txBody>
      </p:sp>
      <p:sp>
        <p:nvSpPr>
          <p:cNvPr id="245763" name="Rectangle 3"/>
          <p:cNvSpPr>
            <a:spLocks noGrp="1" noChangeArrowheads="1"/>
          </p:cNvSpPr>
          <p:nvPr>
            <p:ph idx="1"/>
          </p:nvPr>
        </p:nvSpPr>
        <p:spPr/>
        <p:txBody>
          <a:bodyPr/>
          <a:lstStyle/>
          <a:p>
            <a:r>
              <a:rPr lang="en-US" dirty="0" smtClean="0"/>
              <a:t>data perturbation technique</a:t>
            </a:r>
          </a:p>
          <a:p>
            <a:pPr lvl="1"/>
            <a:r>
              <a:rPr lang="en-US" dirty="0" smtClean="0"/>
              <a:t>data swapping</a:t>
            </a:r>
          </a:p>
          <a:p>
            <a:pPr lvl="1"/>
            <a:r>
              <a:rPr lang="en-US" dirty="0" smtClean="0"/>
              <a:t>generate statistics from probability distribution</a:t>
            </a:r>
          </a:p>
          <a:p>
            <a:r>
              <a:rPr lang="en-US" dirty="0" smtClean="0"/>
              <a:t>output perturbation technique</a:t>
            </a:r>
          </a:p>
          <a:p>
            <a:pPr lvl="1"/>
            <a:r>
              <a:rPr lang="en-US" dirty="0" smtClean="0"/>
              <a:t>statistic adjustment</a:t>
            </a:r>
          </a:p>
          <a:p>
            <a:pPr lvl="1"/>
            <a:r>
              <a:rPr lang="en-US" dirty="0" smtClean="0"/>
              <a:t>random-sample query</a:t>
            </a:r>
          </a:p>
          <a:p>
            <a:r>
              <a:rPr lang="en-US" i="1" dirty="0" smtClean="0"/>
              <a:t>goal</a:t>
            </a:r>
            <a:r>
              <a:rPr lang="en-US" dirty="0" smtClean="0"/>
              <a:t> is to minimize the differences between original results and perturbed results</a:t>
            </a:r>
          </a:p>
          <a:p>
            <a:pPr lvl="1"/>
            <a:r>
              <a:rPr lang="en-US" i="1" dirty="0" smtClean="0"/>
              <a:t>challenge </a:t>
            </a:r>
            <a:r>
              <a:rPr lang="en-US" dirty="0" smtClean="0"/>
              <a:t>is to determine the average size of the error to be used</a:t>
            </a:r>
            <a:endParaRPr lang="en-US" dirty="0"/>
          </a:p>
        </p:txBody>
      </p:sp>
      <p:sp>
        <p:nvSpPr>
          <p:cNvPr id="4" name="Slide Number Placeholder 3"/>
          <p:cNvSpPr>
            <a:spLocks noGrp="1"/>
          </p:cNvSpPr>
          <p:nvPr>
            <p:ph type="sldNum" sz="quarter" idx="11"/>
          </p:nvPr>
        </p:nvSpPr>
        <p:spPr/>
        <p:txBody>
          <a:bodyPr/>
          <a:lstStyle/>
          <a:p>
            <a:fld id="{A89A1157-748B-C24F-9525-1F1C6D15AFA0}" type="slidenum">
              <a:rPr lang="en-US" smtClean="0"/>
              <a:pPr/>
              <a:t>32</a:t>
            </a:fld>
            <a:endParaRPr lang="en-US"/>
          </a:p>
        </p:txBody>
      </p:sp>
    </p:spTree>
    <p:extLst>
      <p:ext uri="{BB962C8B-B14F-4D97-AF65-F5344CB8AC3E}">
        <p14:creationId xmlns:p14="http://schemas.microsoft.com/office/powerpoint/2010/main" val="391592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5763">
                                            <p:txEl>
                                              <p:pRg st="6" end="6"/>
                                            </p:txEl>
                                          </p:spTgt>
                                        </p:tgtEl>
                                        <p:attrNameLst>
                                          <p:attrName>style.visibility</p:attrName>
                                        </p:attrNameLst>
                                      </p:cBhvr>
                                      <p:to>
                                        <p:strVal val="visible"/>
                                      </p:to>
                                    </p:set>
                                    <p:animEffect transition="in" filter="randombar(horizontal)">
                                      <p:cBhvr>
                                        <p:cTn id="7" dur="500"/>
                                        <p:tgtEl>
                                          <p:spTgt spid="245763">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45763">
                                            <p:txEl>
                                              <p:pRg st="7" end="7"/>
                                            </p:txEl>
                                          </p:spTgt>
                                        </p:tgtEl>
                                        <p:attrNameLst>
                                          <p:attrName>style.visibility</p:attrName>
                                        </p:attrNameLst>
                                      </p:cBhvr>
                                      <p:to>
                                        <p:strVal val="visible"/>
                                      </p:to>
                                    </p:set>
                                    <p:animEffect transition="in" filter="randombar(horizontal)">
                                      <p:cBhvr>
                                        <p:cTn id="10" dur="500"/>
                                        <p:tgtEl>
                                          <p:spTgt spid="2457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smtClean="0"/>
              <a:t>Other Query Restrictions</a:t>
            </a:r>
            <a:endParaRPr lang="en-US" dirty="0"/>
          </a:p>
        </p:txBody>
      </p:sp>
      <p:sp>
        <p:nvSpPr>
          <p:cNvPr id="243715" name="Rectangle 3"/>
          <p:cNvSpPr>
            <a:spLocks noGrp="1" noChangeArrowheads="1"/>
          </p:cNvSpPr>
          <p:nvPr>
            <p:ph idx="1"/>
          </p:nvPr>
        </p:nvSpPr>
        <p:spPr/>
        <p:txBody>
          <a:bodyPr/>
          <a:lstStyle/>
          <a:p>
            <a:r>
              <a:rPr lang="en-US" dirty="0" smtClean="0"/>
              <a:t>query set overlap control</a:t>
            </a:r>
          </a:p>
          <a:p>
            <a:pPr lvl="1"/>
            <a:r>
              <a:rPr lang="en-US" dirty="0" smtClean="0"/>
              <a:t>limit overlap between new and previous queries</a:t>
            </a:r>
          </a:p>
          <a:p>
            <a:r>
              <a:rPr lang="en-US" dirty="0" smtClean="0"/>
              <a:t>partitioning</a:t>
            </a:r>
          </a:p>
          <a:p>
            <a:pPr lvl="1"/>
            <a:r>
              <a:rPr lang="en-US" dirty="0" smtClean="0"/>
              <a:t>cluster records into a number of mutually exclusive groups</a:t>
            </a:r>
          </a:p>
          <a:p>
            <a:pPr lvl="1"/>
            <a:r>
              <a:rPr lang="en-US" dirty="0" smtClean="0"/>
              <a:t>query the statistical properties of each group as a whole</a:t>
            </a:r>
          </a:p>
          <a:p>
            <a:r>
              <a:rPr lang="en-US" dirty="0" smtClean="0"/>
              <a:t>query denial and information leakage</a:t>
            </a:r>
          </a:p>
          <a:p>
            <a:pPr lvl="1"/>
            <a:r>
              <a:rPr lang="en-US" dirty="0" smtClean="0"/>
              <a:t>denials can leak information</a:t>
            </a:r>
          </a:p>
          <a:p>
            <a:pPr lvl="1"/>
            <a:r>
              <a:rPr lang="en-US" dirty="0" smtClean="0"/>
              <a:t>to counter, must track queries from user</a:t>
            </a:r>
            <a:endParaRPr lang="en-US" dirty="0"/>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33</a:t>
            </a:fld>
            <a:endParaRPr lang="en-US"/>
          </a:p>
        </p:txBody>
      </p:sp>
    </p:spTree>
    <p:extLst>
      <p:ext uri="{BB962C8B-B14F-4D97-AF65-F5344CB8AC3E}">
        <p14:creationId xmlns:p14="http://schemas.microsoft.com/office/powerpoint/2010/main" val="6813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3715">
                                            <p:txEl>
                                              <p:pRg st="2" end="2"/>
                                            </p:txEl>
                                          </p:spTgt>
                                        </p:tgtEl>
                                        <p:attrNameLst>
                                          <p:attrName>style.visibility</p:attrName>
                                        </p:attrNameLst>
                                      </p:cBhvr>
                                      <p:to>
                                        <p:strVal val="visible"/>
                                      </p:to>
                                    </p:set>
                                    <p:animEffect transition="in" filter="randombar(horizontal)">
                                      <p:cBhvr>
                                        <p:cTn id="7" dur="500"/>
                                        <p:tgtEl>
                                          <p:spTgt spid="24371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43715">
                                            <p:txEl>
                                              <p:pRg st="3" end="3"/>
                                            </p:txEl>
                                          </p:spTgt>
                                        </p:tgtEl>
                                        <p:attrNameLst>
                                          <p:attrName>style.visibility</p:attrName>
                                        </p:attrNameLst>
                                      </p:cBhvr>
                                      <p:to>
                                        <p:strVal val="visible"/>
                                      </p:to>
                                    </p:set>
                                    <p:animEffect transition="in" filter="randombar(horizontal)">
                                      <p:cBhvr>
                                        <p:cTn id="10" dur="500"/>
                                        <p:tgtEl>
                                          <p:spTgt spid="243715">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43715">
                                            <p:txEl>
                                              <p:pRg st="4" end="4"/>
                                            </p:txEl>
                                          </p:spTgt>
                                        </p:tgtEl>
                                        <p:attrNameLst>
                                          <p:attrName>style.visibility</p:attrName>
                                        </p:attrNameLst>
                                      </p:cBhvr>
                                      <p:to>
                                        <p:strVal val="visible"/>
                                      </p:to>
                                    </p:set>
                                    <p:animEffect transition="in" filter="randombar(horizontal)">
                                      <p:cBhvr>
                                        <p:cTn id="13" dur="500"/>
                                        <p:tgtEl>
                                          <p:spTgt spid="24371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43715">
                                            <p:txEl>
                                              <p:pRg st="5" end="5"/>
                                            </p:txEl>
                                          </p:spTgt>
                                        </p:tgtEl>
                                        <p:attrNameLst>
                                          <p:attrName>style.visibility</p:attrName>
                                        </p:attrNameLst>
                                      </p:cBhvr>
                                      <p:to>
                                        <p:strVal val="visible"/>
                                      </p:to>
                                    </p:set>
                                    <p:animEffect transition="in" filter="randombar(horizontal)">
                                      <p:cBhvr>
                                        <p:cTn id="18" dur="500"/>
                                        <p:tgtEl>
                                          <p:spTgt spid="243715">
                                            <p:txEl>
                                              <p:pRg st="5" end="5"/>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43715">
                                            <p:txEl>
                                              <p:pRg st="6" end="6"/>
                                            </p:txEl>
                                          </p:spTgt>
                                        </p:tgtEl>
                                        <p:attrNameLst>
                                          <p:attrName>style.visibility</p:attrName>
                                        </p:attrNameLst>
                                      </p:cBhvr>
                                      <p:to>
                                        <p:strVal val="visible"/>
                                      </p:to>
                                    </p:set>
                                    <p:animEffect transition="in" filter="randombar(horizontal)">
                                      <p:cBhvr>
                                        <p:cTn id="21" dur="500"/>
                                        <p:tgtEl>
                                          <p:spTgt spid="243715">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43715">
                                            <p:txEl>
                                              <p:pRg st="7" end="7"/>
                                            </p:txEl>
                                          </p:spTgt>
                                        </p:tgtEl>
                                        <p:attrNameLst>
                                          <p:attrName>style.visibility</p:attrName>
                                        </p:attrNameLst>
                                      </p:cBhvr>
                                      <p:to>
                                        <p:strVal val="visible"/>
                                      </p:to>
                                    </p:set>
                                    <p:animEffect transition="in" filter="randombar(horizontal)">
                                      <p:cBhvr>
                                        <p:cTn id="24" dur="500"/>
                                        <p:tgtEl>
                                          <p:spTgt spid="2437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smtClean="0"/>
              <a:t>Tracker Attacks</a:t>
            </a:r>
            <a:endParaRPr lang="en-US" dirty="0"/>
          </a:p>
        </p:txBody>
      </p:sp>
      <p:sp>
        <p:nvSpPr>
          <p:cNvPr id="5" name="Slide Number Placeholder 4"/>
          <p:cNvSpPr>
            <a:spLocks noGrp="1"/>
          </p:cNvSpPr>
          <p:nvPr>
            <p:ph type="sldNum" sz="quarter" idx="11"/>
          </p:nvPr>
        </p:nvSpPr>
        <p:spPr/>
        <p:txBody>
          <a:bodyPr/>
          <a:lstStyle/>
          <a:p>
            <a:fld id="{6BD1632B-01A0-AB4B-80E6-6A24D9F8FD1A}" type="slidenum">
              <a:rPr lang="en-US" smtClean="0"/>
              <a:pPr/>
              <a:t>34</a:t>
            </a:fld>
            <a:endParaRPr lang="en-US"/>
          </a:p>
        </p:txBody>
      </p:sp>
      <p:sp>
        <p:nvSpPr>
          <p:cNvPr id="13" name="Content Placeholder 12"/>
          <p:cNvSpPr>
            <a:spLocks noGrp="1"/>
          </p:cNvSpPr>
          <p:nvPr>
            <p:ph idx="1"/>
          </p:nvPr>
        </p:nvSpPr>
        <p:spPr/>
        <p:txBody>
          <a:bodyPr/>
          <a:lstStyle/>
          <a:p>
            <a:pPr marL="0" indent="0">
              <a:buNone/>
            </a:pPr>
            <a:endParaRPr lang="en-US" dirty="0" smtClean="0"/>
          </a:p>
          <a:p>
            <a:r>
              <a:rPr lang="en-US" dirty="0" smtClean="0"/>
              <a:t>divide </a:t>
            </a:r>
            <a:r>
              <a:rPr lang="en-US" dirty="0"/>
              <a:t>queries into parts</a:t>
            </a:r>
          </a:p>
          <a:p>
            <a:pPr lvl="1"/>
            <a:r>
              <a:rPr lang="en-US" dirty="0" smtClean="0"/>
              <a:t>C </a:t>
            </a:r>
            <a:r>
              <a:rPr lang="en-US" dirty="0"/>
              <a:t>= C1.C2</a:t>
            </a:r>
          </a:p>
          <a:p>
            <a:pPr lvl="1"/>
            <a:r>
              <a:rPr lang="en-US" dirty="0" smtClean="0"/>
              <a:t>count(C </a:t>
            </a:r>
            <a:r>
              <a:rPr lang="en-US" dirty="0" smtClean="0">
                <a:sym typeface="Symbol"/>
              </a:rPr>
              <a:t> </a:t>
            </a:r>
            <a:r>
              <a:rPr lang="en-US" dirty="0" smtClean="0"/>
              <a:t>D</a:t>
            </a:r>
            <a:r>
              <a:rPr lang="en-US" dirty="0"/>
              <a:t>) = count(C1) - count (</a:t>
            </a:r>
            <a:r>
              <a:rPr lang="en-US" dirty="0" smtClean="0"/>
              <a:t>C1</a:t>
            </a:r>
            <a:r>
              <a:rPr lang="en-US" dirty="0">
                <a:sym typeface="Symbol"/>
              </a:rPr>
              <a:t> </a:t>
            </a:r>
            <a:r>
              <a:rPr lang="en-US" dirty="0" smtClean="0"/>
              <a:t> </a:t>
            </a:r>
            <a:r>
              <a:rPr lang="en-US" dirty="0"/>
              <a:t>~C2</a:t>
            </a:r>
            <a:r>
              <a:rPr lang="en-US" dirty="0" smtClean="0"/>
              <a:t>)</a:t>
            </a:r>
          </a:p>
          <a:p>
            <a:r>
              <a:rPr lang="en-US" dirty="0" smtClean="0"/>
              <a:t>combination </a:t>
            </a:r>
            <a:r>
              <a:rPr lang="en-US" dirty="0"/>
              <a:t>is called a tracker</a:t>
            </a:r>
          </a:p>
          <a:p>
            <a:pPr lvl="1"/>
            <a:r>
              <a:rPr lang="en-US" dirty="0" smtClean="0"/>
              <a:t>each </a:t>
            </a:r>
            <a:r>
              <a:rPr lang="en-US" dirty="0"/>
              <a:t>part acceptable query size</a:t>
            </a:r>
          </a:p>
          <a:p>
            <a:pPr lvl="1"/>
            <a:r>
              <a:rPr lang="en-US" dirty="0" smtClean="0"/>
              <a:t>overlap </a:t>
            </a:r>
            <a:r>
              <a:rPr lang="en-US" dirty="0"/>
              <a:t>is desired </a:t>
            </a:r>
            <a:r>
              <a:rPr lang="en-US" dirty="0" smtClean="0"/>
              <a:t>result</a:t>
            </a:r>
          </a:p>
          <a:p>
            <a:r>
              <a:rPr lang="en-US" dirty="0" smtClean="0"/>
              <a:t>Count(C) = Count(C1)  - Count(T) </a:t>
            </a:r>
          </a:p>
          <a:p>
            <a:r>
              <a:rPr lang="en-US" dirty="0" smtClean="0"/>
              <a:t>Count(C </a:t>
            </a:r>
            <a:r>
              <a:rPr lang="en-US" dirty="0" smtClean="0">
                <a:sym typeface="Symbol"/>
              </a:rPr>
              <a:t> </a:t>
            </a:r>
            <a:r>
              <a:rPr lang="en-US" b="1" dirty="0" smtClean="0">
                <a:sym typeface="Symbol"/>
              </a:rPr>
              <a:t>D</a:t>
            </a:r>
            <a:r>
              <a:rPr lang="en-US" dirty="0" smtClean="0"/>
              <a:t>) </a:t>
            </a:r>
            <a:r>
              <a:rPr lang="en-US" dirty="0"/>
              <a:t>= </a:t>
            </a:r>
            <a:r>
              <a:rPr lang="en-US" dirty="0" smtClean="0"/>
              <a:t>Count(T + C1D)  </a:t>
            </a:r>
            <a:r>
              <a:rPr lang="en-US" dirty="0"/>
              <a:t>- Count(T</a:t>
            </a:r>
            <a:r>
              <a:rPr lang="en-US" dirty="0" smtClean="0"/>
              <a:t>)</a:t>
            </a:r>
            <a:endParaRPr lang="en-US" dirty="0"/>
          </a:p>
          <a:p>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791" y="980728"/>
            <a:ext cx="3388714" cy="2016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661012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animEffect transition="in" filter="randombar(horizontal)">
                                      <p:cBhvr>
                                        <p:cTn id="7" dur="500"/>
                                        <p:tgtEl>
                                          <p:spTgt spid="13">
                                            <p:txEl>
                                              <p:pRg st="7" end="7"/>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3">
                                            <p:txEl>
                                              <p:pRg st="8" end="8"/>
                                            </p:txEl>
                                          </p:spTgt>
                                        </p:tgtEl>
                                        <p:attrNameLst>
                                          <p:attrName>style.visibility</p:attrName>
                                        </p:attrNameLst>
                                      </p:cBhvr>
                                      <p:to>
                                        <p:strVal val="visible"/>
                                      </p:to>
                                    </p:set>
                                    <p:animEffect transition="in" filter="randombar(horizontal)">
                                      <p:cBhvr>
                                        <p:cTn id="10"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smtClean="0"/>
              <a:t>Database Encryption</a:t>
            </a:r>
            <a:endParaRPr lang="en-US" dirty="0"/>
          </a:p>
        </p:txBody>
      </p:sp>
      <p:sp>
        <p:nvSpPr>
          <p:cNvPr id="247811" name="Rectangle 3"/>
          <p:cNvSpPr>
            <a:spLocks noGrp="1" noChangeArrowheads="1"/>
          </p:cNvSpPr>
          <p:nvPr>
            <p:ph idx="1"/>
          </p:nvPr>
        </p:nvSpPr>
        <p:spPr/>
        <p:txBody>
          <a:bodyPr/>
          <a:lstStyle/>
          <a:p>
            <a:r>
              <a:rPr lang="en-US" sz="2800" dirty="0" smtClean="0"/>
              <a:t>database is typically the most valuable information resource for any organization</a:t>
            </a:r>
          </a:p>
          <a:p>
            <a:pPr lvl="1"/>
            <a:r>
              <a:rPr lang="en-US" sz="2400" dirty="0" smtClean="0"/>
              <a:t>protected by multiple layers of security</a:t>
            </a:r>
          </a:p>
          <a:p>
            <a:pPr lvl="2"/>
            <a:r>
              <a:rPr lang="en-US" sz="1800" dirty="0" smtClean="0"/>
              <a:t>firewalls, authentication, O/S access control systems, DB access control systems, database encryption</a:t>
            </a:r>
          </a:p>
          <a:p>
            <a:r>
              <a:rPr lang="en-US" sz="2800" dirty="0" smtClean="0"/>
              <a:t>encryption is often implemented with particularly sensitive data</a:t>
            </a:r>
          </a:p>
          <a:p>
            <a:pPr lvl="1"/>
            <a:r>
              <a:rPr lang="en-US" sz="2400" dirty="0" smtClean="0"/>
              <a:t>at record, attribute, or individual field levels</a:t>
            </a:r>
          </a:p>
          <a:p>
            <a:r>
              <a:rPr lang="en-US" sz="2800" dirty="0" smtClean="0"/>
              <a:t>disadvantages to encryption:</a:t>
            </a:r>
          </a:p>
          <a:p>
            <a:pPr lvl="1"/>
            <a:r>
              <a:rPr lang="en-US" sz="2400" dirty="0" smtClean="0"/>
              <a:t>key management</a:t>
            </a:r>
          </a:p>
          <a:p>
            <a:pPr lvl="1"/>
            <a:r>
              <a:rPr lang="en-US" sz="2400" dirty="0" smtClean="0"/>
              <a:t>inflexibility</a:t>
            </a:r>
          </a:p>
        </p:txBody>
      </p:sp>
      <p:pic>
        <p:nvPicPr>
          <p:cNvPr id="4" name="Picture 3"/>
          <p:cNvPicPr>
            <a:picLocks noChangeAspect="1"/>
          </p:cNvPicPr>
          <p:nvPr/>
        </p:nvPicPr>
        <p:blipFill>
          <a:blip r:embed="rId3"/>
          <a:stretch>
            <a:fillRect/>
          </a:stretch>
        </p:blipFill>
        <p:spPr>
          <a:xfrm>
            <a:off x="6096000" y="4648200"/>
            <a:ext cx="1612900" cy="1612900"/>
          </a:xfrm>
          <a:prstGeom prst="rect">
            <a:avLst/>
          </a:prstGeom>
        </p:spPr>
      </p:pic>
      <p:pic>
        <p:nvPicPr>
          <p:cNvPr id="5" name="Picture 4"/>
          <p:cNvPicPr>
            <a:picLocks noChangeAspect="1"/>
          </p:cNvPicPr>
          <p:nvPr/>
        </p:nvPicPr>
        <p:blipFill>
          <a:blip r:embed="rId4">
            <a:lum/>
            <a:alphaModFix amt="68000"/>
          </a:blip>
          <a:stretch>
            <a:fillRect/>
          </a:stretch>
        </p:blipFill>
        <p:spPr>
          <a:xfrm>
            <a:off x="6400800" y="4876800"/>
            <a:ext cx="2412034" cy="1804737"/>
          </a:xfrm>
          <a:prstGeom prst="rect">
            <a:avLst/>
          </a:prstGeom>
          <a:effectLst>
            <a:softEdge rad="254000"/>
          </a:effectLst>
        </p:spPr>
      </p:pic>
      <p:sp>
        <p:nvSpPr>
          <p:cNvPr id="6" name="Slide Number Placeholder 5"/>
          <p:cNvSpPr>
            <a:spLocks noGrp="1"/>
          </p:cNvSpPr>
          <p:nvPr>
            <p:ph type="sldNum" sz="quarter" idx="11"/>
          </p:nvPr>
        </p:nvSpPr>
        <p:spPr/>
        <p:txBody>
          <a:bodyPr/>
          <a:lstStyle/>
          <a:p>
            <a:pPr>
              <a:defRPr/>
            </a:pPr>
            <a:fld id="{A89A1157-748B-C24F-9525-1F1C6D15AFA0}" type="slidenum">
              <a:rPr lang="en-US" smtClean="0"/>
              <a:pPr>
                <a:defRPr/>
              </a:pPr>
              <a:t>35</a:t>
            </a:fld>
            <a:endParaRPr lang="en-US"/>
          </a:p>
        </p:txBody>
      </p:sp>
    </p:spTree>
    <p:extLst>
      <p:ext uri="{BB962C8B-B14F-4D97-AF65-F5344CB8AC3E}">
        <p14:creationId xmlns:p14="http://schemas.microsoft.com/office/powerpoint/2010/main" val="2215608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7811">
                                            <p:txEl>
                                              <p:pRg st="3" end="3"/>
                                            </p:txEl>
                                          </p:spTgt>
                                        </p:tgtEl>
                                        <p:attrNameLst>
                                          <p:attrName>style.visibility</p:attrName>
                                        </p:attrNameLst>
                                      </p:cBhvr>
                                      <p:to>
                                        <p:strVal val="visible"/>
                                      </p:to>
                                    </p:set>
                                    <p:animEffect transition="in" filter="randombar(horizontal)">
                                      <p:cBhvr>
                                        <p:cTn id="7" dur="500"/>
                                        <p:tgtEl>
                                          <p:spTgt spid="247811">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47811">
                                            <p:txEl>
                                              <p:pRg st="4" end="4"/>
                                            </p:txEl>
                                          </p:spTgt>
                                        </p:tgtEl>
                                        <p:attrNameLst>
                                          <p:attrName>style.visibility</p:attrName>
                                        </p:attrNameLst>
                                      </p:cBhvr>
                                      <p:to>
                                        <p:strVal val="visible"/>
                                      </p:to>
                                    </p:set>
                                    <p:animEffect transition="in" filter="randombar(horizontal)">
                                      <p:cBhvr>
                                        <p:cTn id="10" dur="500"/>
                                        <p:tgtEl>
                                          <p:spTgt spid="247811">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47811">
                                            <p:txEl>
                                              <p:pRg st="5" end="5"/>
                                            </p:txEl>
                                          </p:spTgt>
                                        </p:tgtEl>
                                        <p:attrNameLst>
                                          <p:attrName>style.visibility</p:attrName>
                                        </p:attrNameLst>
                                      </p:cBhvr>
                                      <p:to>
                                        <p:strVal val="visible"/>
                                      </p:to>
                                    </p:set>
                                    <p:animEffect transition="in" filter="randombar(horizontal)">
                                      <p:cBhvr>
                                        <p:cTn id="15" dur="500"/>
                                        <p:tgtEl>
                                          <p:spTgt spid="247811">
                                            <p:txEl>
                                              <p:pRg st="5" end="5"/>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47811">
                                            <p:txEl>
                                              <p:pRg st="6" end="6"/>
                                            </p:txEl>
                                          </p:spTgt>
                                        </p:tgtEl>
                                        <p:attrNameLst>
                                          <p:attrName>style.visibility</p:attrName>
                                        </p:attrNameLst>
                                      </p:cBhvr>
                                      <p:to>
                                        <p:strVal val="visible"/>
                                      </p:to>
                                    </p:set>
                                    <p:animEffect transition="in" filter="randombar(horizontal)">
                                      <p:cBhvr>
                                        <p:cTn id="18" dur="500"/>
                                        <p:tgtEl>
                                          <p:spTgt spid="247811">
                                            <p:txEl>
                                              <p:pRg st="6" end="6"/>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47811">
                                            <p:txEl>
                                              <p:pRg st="7" end="7"/>
                                            </p:txEl>
                                          </p:spTgt>
                                        </p:tgtEl>
                                        <p:attrNameLst>
                                          <p:attrName>style.visibility</p:attrName>
                                        </p:attrNameLst>
                                      </p:cBhvr>
                                      <p:to>
                                        <p:strVal val="visible"/>
                                      </p:to>
                                    </p:set>
                                    <p:animEffect transition="in" filter="randombar(horizontal)">
                                      <p:cBhvr>
                                        <p:cTn id="21" dur="500"/>
                                        <p:tgtEl>
                                          <p:spTgt spid="2478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en-US" smtClean="0"/>
              <a:t>Database Encryption</a:t>
            </a:r>
            <a:endParaRPr lang="en-US" dirty="0"/>
          </a:p>
        </p:txBody>
      </p:sp>
      <p:sp>
        <p:nvSpPr>
          <p:cNvPr id="2" name="Slide Number Placeholder 1"/>
          <p:cNvSpPr>
            <a:spLocks noGrp="1"/>
          </p:cNvSpPr>
          <p:nvPr>
            <p:ph type="sldNum" sz="quarter" idx="11"/>
          </p:nvPr>
        </p:nvSpPr>
        <p:spPr/>
        <p:txBody>
          <a:bodyPr/>
          <a:lstStyle/>
          <a:p>
            <a:fld id="{AAC93E45-6FFA-CF43-93D6-FD7DD4F7F095}" type="slidenum">
              <a:rPr lang="en-US" smtClean="0"/>
              <a:pPr/>
              <a:t>36</a:t>
            </a:fld>
            <a:endParaRPr lang="en-US"/>
          </a:p>
        </p:txBody>
      </p:sp>
      <p:pic>
        <p:nvPicPr>
          <p:cNvPr id="4" name="Picture 3" descr="f10.pdf"/>
          <p:cNvPicPr>
            <a:picLocks noChangeAspect="1"/>
          </p:cNvPicPr>
          <p:nvPr/>
        </p:nvPicPr>
        <p:blipFill>
          <a:blip r:embed="rId3"/>
          <a:srcRect t="20000" b="17273"/>
          <a:stretch>
            <a:fillRect/>
          </a:stretch>
        </p:blipFill>
        <p:spPr>
          <a:xfrm>
            <a:off x="-361290" y="445199"/>
            <a:ext cx="9973850" cy="8096369"/>
          </a:xfrm>
          <a:prstGeom prst="rect">
            <a:avLst/>
          </a:prstGeom>
          <a:noFill/>
        </p:spPr>
      </p:pic>
    </p:spTree>
    <p:extLst>
      <p:ext uri="{BB962C8B-B14F-4D97-AF65-F5344CB8AC3E}">
        <p14:creationId xmlns:p14="http://schemas.microsoft.com/office/powerpoint/2010/main" val="2684882068"/>
      </p:ext>
    </p:extLst>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Scheme</a:t>
            </a:r>
            <a:endParaRPr lang="en-US" dirty="0"/>
          </a:p>
        </p:txBody>
      </p:sp>
      <p:sp>
        <p:nvSpPr>
          <p:cNvPr id="6" name="Slide Number Placeholder 5"/>
          <p:cNvSpPr>
            <a:spLocks noGrp="1"/>
          </p:cNvSpPr>
          <p:nvPr>
            <p:ph type="sldNum" sz="quarter" idx="11"/>
          </p:nvPr>
        </p:nvSpPr>
        <p:spPr/>
        <p:txBody>
          <a:bodyPr/>
          <a:lstStyle/>
          <a:p>
            <a:pPr>
              <a:defRPr/>
            </a:pPr>
            <a:fld id="{A89A1157-748B-C24F-9525-1F1C6D15AFA0}" type="slidenum">
              <a:rPr lang="en-US" smtClean="0"/>
              <a:pPr>
                <a:defRPr/>
              </a:pPr>
              <a:t>37</a:t>
            </a:fld>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980728"/>
            <a:ext cx="4769850" cy="23498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645024"/>
            <a:ext cx="8257454" cy="25220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0693271"/>
      </p:ext>
    </p:extLst>
  </p:cSld>
  <p:clrMapOvr>
    <a:masterClrMapping/>
  </p:clrMapOvr>
  <p:transition spd="med">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p:cTn id="7" dur="500" fill="hold"/>
                                        <p:tgtEl>
                                          <p:spTgt spid="9219"/>
                                        </p:tgtEl>
                                        <p:attrNameLst>
                                          <p:attrName>ppt_w</p:attrName>
                                        </p:attrNameLst>
                                      </p:cBhvr>
                                      <p:tavLst>
                                        <p:tav tm="0">
                                          <p:val>
                                            <p:fltVal val="0"/>
                                          </p:val>
                                        </p:tav>
                                        <p:tav tm="100000">
                                          <p:val>
                                            <p:strVal val="#ppt_w"/>
                                          </p:val>
                                        </p:tav>
                                      </p:tavLst>
                                    </p:anim>
                                    <p:anim calcmode="lin" valueType="num">
                                      <p:cBhvr>
                                        <p:cTn id="8" dur="500" fill="hold"/>
                                        <p:tgtEl>
                                          <p:spTgt spid="9219"/>
                                        </p:tgtEl>
                                        <p:attrNameLst>
                                          <p:attrName>ppt_h</p:attrName>
                                        </p:attrNameLst>
                                      </p:cBhvr>
                                      <p:tavLst>
                                        <p:tav tm="0">
                                          <p:val>
                                            <p:fltVal val="0"/>
                                          </p:val>
                                        </p:tav>
                                        <p:tav tm="100000">
                                          <p:val>
                                            <p:strVal val="#ppt_h"/>
                                          </p:val>
                                        </p:tav>
                                      </p:tavLst>
                                    </p:anim>
                                    <p:animEffect transition="in" filter="fade">
                                      <p:cBhvr>
                                        <p:cTn id="9"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smtClean="0"/>
              <a:t>Summary</a:t>
            </a:r>
            <a:endParaRPr lang="en-AU" dirty="0"/>
          </a:p>
        </p:txBody>
      </p:sp>
      <p:sp>
        <p:nvSpPr>
          <p:cNvPr id="205827" name="Rectangle 3"/>
          <p:cNvSpPr>
            <a:spLocks noGrp="1" noChangeArrowheads="1"/>
          </p:cNvSpPr>
          <p:nvPr>
            <p:ph idx="1"/>
          </p:nvPr>
        </p:nvSpPr>
        <p:spPr>
          <a:xfrm>
            <a:off x="457200" y="1295401"/>
            <a:ext cx="4419600" cy="4830763"/>
          </a:xfrm>
        </p:spPr>
        <p:txBody>
          <a:bodyPr/>
          <a:lstStyle/>
          <a:p>
            <a:r>
              <a:rPr lang="en-US" sz="1800" dirty="0" smtClean="0"/>
              <a:t>database</a:t>
            </a:r>
          </a:p>
          <a:p>
            <a:pPr lvl="1"/>
            <a:r>
              <a:rPr lang="en-US" sz="1400" dirty="0" smtClean="0"/>
              <a:t>structured collection of data</a:t>
            </a:r>
          </a:p>
          <a:p>
            <a:r>
              <a:rPr lang="en-US" sz="1800" dirty="0" smtClean="0"/>
              <a:t>database management system  (DBMS)</a:t>
            </a:r>
          </a:p>
          <a:p>
            <a:pPr lvl="1"/>
            <a:r>
              <a:rPr lang="en-US" sz="1400" dirty="0" smtClean="0"/>
              <a:t>programs for constructing and maintaining the database</a:t>
            </a:r>
          </a:p>
          <a:p>
            <a:r>
              <a:rPr lang="en-US" sz="1800" dirty="0" smtClean="0"/>
              <a:t>structured query language (SQL)</a:t>
            </a:r>
          </a:p>
          <a:p>
            <a:pPr lvl="1"/>
            <a:r>
              <a:rPr lang="en-US" sz="1400" dirty="0" smtClean="0"/>
              <a:t>language used to define schema/manipulate/query data in a relational database</a:t>
            </a:r>
          </a:p>
          <a:p>
            <a:r>
              <a:rPr lang="en-US" sz="1800" dirty="0"/>
              <a:t>SQL injection attacks</a:t>
            </a:r>
          </a:p>
          <a:p>
            <a:pPr lvl="1"/>
            <a:r>
              <a:rPr lang="en-US" sz="1400" dirty="0"/>
              <a:t>A typical </a:t>
            </a:r>
            <a:r>
              <a:rPr lang="en-US" sz="1400" dirty="0" err="1"/>
              <a:t>SQLi</a:t>
            </a:r>
            <a:r>
              <a:rPr lang="en-US" sz="1400" dirty="0"/>
              <a:t> attack</a:t>
            </a:r>
          </a:p>
          <a:p>
            <a:pPr lvl="1"/>
            <a:r>
              <a:rPr lang="en-US" sz="1400" dirty="0"/>
              <a:t>The injection technique</a:t>
            </a:r>
          </a:p>
          <a:p>
            <a:pPr lvl="1"/>
            <a:r>
              <a:rPr lang="en-US" sz="1400" dirty="0" err="1"/>
              <a:t>SQLi</a:t>
            </a:r>
            <a:r>
              <a:rPr lang="en-US" sz="1400" dirty="0"/>
              <a:t> attack avenues and types</a:t>
            </a:r>
          </a:p>
          <a:p>
            <a:pPr lvl="1"/>
            <a:r>
              <a:rPr lang="en-US" sz="1400" dirty="0" err="1"/>
              <a:t>SQLi</a:t>
            </a:r>
            <a:r>
              <a:rPr lang="en-US" sz="1400" dirty="0"/>
              <a:t> countermeasures</a:t>
            </a:r>
          </a:p>
          <a:p>
            <a:r>
              <a:rPr lang="en-US" sz="1800" dirty="0" smtClean="0"/>
              <a:t>relational database</a:t>
            </a:r>
          </a:p>
          <a:p>
            <a:pPr lvl="1"/>
            <a:r>
              <a:rPr lang="en-US" sz="1400" dirty="0" smtClean="0"/>
              <a:t>table of data consisting of rows (tuples) and columns (attributes)</a:t>
            </a:r>
          </a:p>
          <a:p>
            <a:pPr lvl="1"/>
            <a:r>
              <a:rPr lang="en-US" sz="1400" dirty="0" smtClean="0"/>
              <a:t>multiple tables tied together by a unique identifier that is present in all tables</a:t>
            </a:r>
          </a:p>
        </p:txBody>
      </p:sp>
      <p:pic>
        <p:nvPicPr>
          <p:cNvPr id="4" name="Picture 3"/>
          <p:cNvPicPr>
            <a:picLocks noChangeAspect="1"/>
          </p:cNvPicPr>
          <p:nvPr/>
        </p:nvPicPr>
        <p:blipFill>
          <a:blip r:embed="rId3"/>
          <a:stretch>
            <a:fillRect/>
          </a:stretch>
        </p:blipFill>
        <p:spPr>
          <a:xfrm>
            <a:off x="7209013" y="-99392"/>
            <a:ext cx="1934987" cy="1447800"/>
          </a:xfrm>
          <a:prstGeom prst="rect">
            <a:avLst/>
          </a:prstGeom>
          <a:effectLst>
            <a:softEdge rad="254000"/>
          </a:effectLst>
        </p:spPr>
      </p:pic>
      <p:pic>
        <p:nvPicPr>
          <p:cNvPr id="5" name="Picture 4"/>
          <p:cNvPicPr>
            <a:picLocks noChangeAspect="1"/>
          </p:cNvPicPr>
          <p:nvPr/>
        </p:nvPicPr>
        <p:blipFill>
          <a:blip r:embed="rId4"/>
          <a:stretch>
            <a:fillRect/>
          </a:stretch>
        </p:blipFill>
        <p:spPr>
          <a:xfrm>
            <a:off x="7722579" y="5334000"/>
            <a:ext cx="1421422" cy="1524000"/>
          </a:xfrm>
          <a:prstGeom prst="rect">
            <a:avLst/>
          </a:prstGeom>
          <a:scene3d>
            <a:camera prst="orthographicFront">
              <a:rot lat="0" lon="11699978" rev="0"/>
            </a:camera>
            <a:lightRig rig="threePt" dir="t"/>
          </a:scene3d>
        </p:spPr>
      </p:pic>
      <p:sp>
        <p:nvSpPr>
          <p:cNvPr id="6" name="TextBox 5"/>
          <p:cNvSpPr txBox="1"/>
          <p:nvPr/>
        </p:nvSpPr>
        <p:spPr>
          <a:xfrm>
            <a:off x="4876800" y="1447800"/>
            <a:ext cx="3871664" cy="4579715"/>
          </a:xfrm>
          <a:prstGeom prst="rect">
            <a:avLst/>
          </a:prstGeom>
          <a:noFill/>
        </p:spPr>
        <p:txBody>
          <a:bodyPr wrap="square">
            <a:spAutoFit/>
          </a:bodyPr>
          <a:lstStyle/>
          <a:p>
            <a:pPr marL="342900" indent="-342900" fontAlgn="auto">
              <a:lnSpc>
                <a:spcPct val="80000"/>
              </a:lnSpc>
              <a:spcBef>
                <a:spcPts val="600"/>
              </a:spcBef>
              <a:spcAft>
                <a:spcPts val="0"/>
              </a:spcAft>
              <a:buClr>
                <a:schemeClr val="accent1"/>
              </a:buClr>
              <a:buSzPct val="90000"/>
              <a:buFont typeface="Wingdings" pitchFamily="2" charset="2"/>
              <a:buChar char=""/>
              <a:defRPr/>
            </a:pPr>
            <a:r>
              <a:rPr lang="en-US" dirty="0">
                <a:latin typeface="+mn-lt"/>
              </a:rPr>
              <a:t>database access control</a:t>
            </a:r>
          </a:p>
          <a:p>
            <a:pPr marL="800100" lvl="1" indent="-342900" fontAlgn="auto">
              <a:lnSpc>
                <a:spcPct val="80000"/>
              </a:lnSpc>
              <a:spcBef>
                <a:spcPts val="600"/>
              </a:spcBef>
              <a:spcAft>
                <a:spcPts val="0"/>
              </a:spcAft>
              <a:buClr>
                <a:schemeClr val="accent1"/>
              </a:buClr>
              <a:buSzPct val="90000"/>
              <a:buFont typeface="Wingdings" pitchFamily="2" charset="2"/>
              <a:buChar char=""/>
              <a:defRPr/>
            </a:pPr>
            <a:r>
              <a:rPr lang="en-US" sz="1400" dirty="0">
                <a:latin typeface="+mn-lt"/>
              </a:rPr>
              <a:t>centralized/ownership-based/decentralized administration</a:t>
            </a:r>
          </a:p>
          <a:p>
            <a:pPr marL="342900" indent="-342900" fontAlgn="auto">
              <a:lnSpc>
                <a:spcPct val="80000"/>
              </a:lnSpc>
              <a:spcBef>
                <a:spcPts val="600"/>
              </a:spcBef>
              <a:spcAft>
                <a:spcPts val="0"/>
              </a:spcAft>
              <a:buClr>
                <a:schemeClr val="accent1"/>
              </a:buClr>
              <a:buSzPct val="90000"/>
              <a:buFont typeface="Wingdings" pitchFamily="2" charset="2"/>
              <a:buChar char=""/>
              <a:defRPr/>
            </a:pPr>
            <a:r>
              <a:rPr lang="en-US" dirty="0" smtClean="0">
                <a:latin typeface="+mn-lt"/>
              </a:rPr>
              <a:t>role-based access control (RBAC)</a:t>
            </a:r>
          </a:p>
          <a:p>
            <a:pPr marL="577850" lvl="1" indent="-349250" fontAlgn="auto">
              <a:lnSpc>
                <a:spcPct val="90000"/>
              </a:lnSpc>
              <a:spcBef>
                <a:spcPts val="600"/>
              </a:spcBef>
              <a:spcAft>
                <a:spcPts val="0"/>
              </a:spcAft>
              <a:buClr>
                <a:schemeClr val="accent2"/>
              </a:buClr>
              <a:buSzPct val="90000"/>
              <a:buFont typeface="Wingdings" pitchFamily="2" charset="2"/>
              <a:buChar char=""/>
              <a:defRPr/>
            </a:pPr>
            <a:r>
              <a:rPr lang="en-US" sz="1400" dirty="0" smtClean="0">
                <a:latin typeface="+mn-lt"/>
              </a:rPr>
              <a:t>application owner</a:t>
            </a:r>
            <a:r>
              <a:rPr lang="en-US" sz="1400" dirty="0">
                <a:latin typeface="+mn-lt"/>
              </a:rPr>
              <a:t>/</a:t>
            </a:r>
            <a:r>
              <a:rPr lang="en-US" sz="1400" dirty="0" smtClean="0">
                <a:latin typeface="+mn-lt"/>
              </a:rPr>
              <a:t>end </a:t>
            </a:r>
            <a:r>
              <a:rPr lang="en-US" sz="1400" dirty="0">
                <a:latin typeface="+mn-lt"/>
              </a:rPr>
              <a:t>user </a:t>
            </a:r>
            <a:r>
              <a:rPr lang="en-US" sz="1400" dirty="0" smtClean="0">
                <a:latin typeface="+mn-lt"/>
              </a:rPr>
              <a:t>other</a:t>
            </a:r>
            <a:r>
              <a:rPr lang="en-US" sz="1400" dirty="0">
                <a:latin typeface="+mn-lt"/>
              </a:rPr>
              <a:t> </a:t>
            </a:r>
            <a:r>
              <a:rPr lang="en-US" sz="1400" dirty="0" smtClean="0">
                <a:latin typeface="+mn-lt"/>
              </a:rPr>
              <a:t>than </a:t>
            </a:r>
            <a:r>
              <a:rPr lang="en-US" sz="1400" dirty="0">
                <a:latin typeface="+mn-lt"/>
              </a:rPr>
              <a:t>application </a:t>
            </a:r>
            <a:r>
              <a:rPr lang="en-US" sz="1400" dirty="0" smtClean="0">
                <a:latin typeface="+mn-lt"/>
              </a:rPr>
              <a:t>owner</a:t>
            </a:r>
            <a:r>
              <a:rPr lang="en-US" sz="1400" dirty="0">
                <a:latin typeface="+mn-lt"/>
              </a:rPr>
              <a:t>/</a:t>
            </a:r>
            <a:r>
              <a:rPr lang="en-US" sz="1400" dirty="0" smtClean="0">
                <a:latin typeface="+mn-lt"/>
              </a:rPr>
              <a:t>administrator</a:t>
            </a:r>
          </a:p>
          <a:p>
            <a:pPr marL="342900" lvl="2" indent="-342900" fontAlgn="auto">
              <a:lnSpc>
                <a:spcPct val="80000"/>
              </a:lnSpc>
              <a:spcBef>
                <a:spcPts val="600"/>
              </a:spcBef>
              <a:spcAft>
                <a:spcPts val="0"/>
              </a:spcAft>
              <a:buClr>
                <a:schemeClr val="accent1"/>
              </a:buClr>
              <a:buSzPct val="90000"/>
              <a:buFont typeface="Wingdings" pitchFamily="2" charset="2"/>
              <a:buChar char=""/>
              <a:defRPr/>
            </a:pPr>
            <a:r>
              <a:rPr lang="en-US" dirty="0" smtClean="0">
                <a:latin typeface="+mn-lt"/>
              </a:rPr>
              <a:t>inference channel</a:t>
            </a:r>
          </a:p>
          <a:p>
            <a:pPr marL="577850" lvl="1" indent="-349250" fontAlgn="auto">
              <a:lnSpc>
                <a:spcPct val="90000"/>
              </a:lnSpc>
              <a:spcBef>
                <a:spcPts val="600"/>
              </a:spcBef>
              <a:spcAft>
                <a:spcPts val="0"/>
              </a:spcAft>
              <a:buClr>
                <a:schemeClr val="accent2"/>
              </a:buClr>
              <a:buSzPct val="90000"/>
              <a:buFont typeface="Wingdings" pitchFamily="2" charset="2"/>
              <a:buChar char=""/>
              <a:defRPr/>
            </a:pPr>
            <a:r>
              <a:rPr lang="en-US" sz="1400" dirty="0">
                <a:latin typeface="+mn-lt"/>
              </a:rPr>
              <a:t>i</a:t>
            </a:r>
            <a:r>
              <a:rPr lang="en-US" sz="1400" dirty="0" smtClean="0">
                <a:latin typeface="+mn-lt"/>
              </a:rPr>
              <a:t>nformation transfer path by which unauthorized data is obtained</a:t>
            </a:r>
          </a:p>
          <a:p>
            <a:pPr marL="342900" lvl="2" indent="-342900" fontAlgn="auto">
              <a:lnSpc>
                <a:spcPct val="80000"/>
              </a:lnSpc>
              <a:spcBef>
                <a:spcPts val="600"/>
              </a:spcBef>
              <a:spcAft>
                <a:spcPts val="0"/>
              </a:spcAft>
              <a:buClr>
                <a:schemeClr val="accent1"/>
              </a:buClr>
              <a:buSzPct val="90000"/>
              <a:buFont typeface="Wingdings" pitchFamily="2" charset="2"/>
              <a:buChar char=""/>
              <a:defRPr/>
            </a:pPr>
            <a:r>
              <a:rPr lang="en-US" dirty="0" smtClean="0">
                <a:latin typeface="+mn-lt"/>
              </a:rPr>
              <a:t>statistical database (SDB)</a:t>
            </a:r>
          </a:p>
          <a:p>
            <a:pPr marL="577850" lvl="1" indent="-349250" fontAlgn="auto">
              <a:lnSpc>
                <a:spcPct val="90000"/>
              </a:lnSpc>
              <a:spcBef>
                <a:spcPts val="600"/>
              </a:spcBef>
              <a:spcAft>
                <a:spcPts val="0"/>
              </a:spcAft>
              <a:buClr>
                <a:schemeClr val="accent2"/>
              </a:buClr>
              <a:buSzPct val="90000"/>
              <a:buFont typeface="Wingdings" pitchFamily="2" charset="2"/>
              <a:buChar char=""/>
              <a:defRPr/>
            </a:pPr>
            <a:r>
              <a:rPr lang="en-US" sz="1400" dirty="0">
                <a:latin typeface="+mn-lt"/>
              </a:rPr>
              <a:t>query </a:t>
            </a:r>
            <a:r>
              <a:rPr lang="en-US" sz="1400" dirty="0" smtClean="0">
                <a:latin typeface="+mn-lt"/>
              </a:rPr>
              <a:t>restriction/perturbation/data swapping/random</a:t>
            </a:r>
            <a:r>
              <a:rPr lang="en-US" sz="1400" dirty="0">
                <a:latin typeface="+mn-lt"/>
              </a:rPr>
              <a:t>-sample </a:t>
            </a:r>
            <a:r>
              <a:rPr lang="en-US" sz="1400" dirty="0" smtClean="0">
                <a:latin typeface="+mn-lt"/>
              </a:rPr>
              <a:t>query</a:t>
            </a:r>
          </a:p>
          <a:p>
            <a:pPr marL="342900" lvl="2" indent="-342900" fontAlgn="auto">
              <a:lnSpc>
                <a:spcPct val="80000"/>
              </a:lnSpc>
              <a:spcBef>
                <a:spcPts val="600"/>
              </a:spcBef>
              <a:spcAft>
                <a:spcPts val="0"/>
              </a:spcAft>
              <a:buClr>
                <a:schemeClr val="accent1"/>
              </a:buClr>
              <a:buSzPct val="90000"/>
              <a:buFont typeface="Wingdings" pitchFamily="2" charset="2"/>
              <a:buChar char=""/>
              <a:defRPr/>
            </a:pPr>
            <a:r>
              <a:rPr lang="en-US" dirty="0" smtClean="0">
                <a:latin typeface="+mn-lt"/>
              </a:rPr>
              <a:t>database encryption</a:t>
            </a:r>
          </a:p>
          <a:p>
            <a:pPr marL="342900" lvl="2" indent="-342900" fontAlgn="auto">
              <a:lnSpc>
                <a:spcPct val="80000"/>
              </a:lnSpc>
              <a:spcBef>
                <a:spcPts val="600"/>
              </a:spcBef>
              <a:spcAft>
                <a:spcPts val="0"/>
              </a:spcAft>
              <a:buClr>
                <a:schemeClr val="accent1"/>
              </a:buClr>
              <a:buSzPct val="90000"/>
              <a:buFont typeface="Wingdings" pitchFamily="2" charset="2"/>
              <a:buChar char=""/>
              <a:defRPr/>
            </a:pPr>
            <a:r>
              <a:rPr lang="en-US" dirty="0">
                <a:latin typeface="+mn-lt"/>
              </a:rPr>
              <a:t>cloud </a:t>
            </a:r>
            <a:r>
              <a:rPr lang="en-US" dirty="0" smtClean="0">
                <a:latin typeface="+mn-lt"/>
              </a:rPr>
              <a:t>computing/security/ data protection</a:t>
            </a:r>
          </a:p>
          <a:p>
            <a:pPr marL="577850" lvl="1" indent="-349250" fontAlgn="auto">
              <a:lnSpc>
                <a:spcPct val="90000"/>
              </a:lnSpc>
              <a:spcBef>
                <a:spcPts val="600"/>
              </a:spcBef>
              <a:spcAft>
                <a:spcPts val="0"/>
              </a:spcAft>
              <a:buClr>
                <a:schemeClr val="accent2"/>
              </a:buClr>
              <a:buSzPct val="90000"/>
              <a:buFont typeface="Wingdings" pitchFamily="2" charset="2"/>
              <a:buChar char=""/>
              <a:defRPr/>
            </a:pPr>
            <a:r>
              <a:rPr lang="en-US" sz="1400" dirty="0" smtClean="0">
                <a:latin typeface="+mn-lt"/>
              </a:rPr>
              <a:t>multi</a:t>
            </a:r>
            <a:r>
              <a:rPr lang="en-US" sz="1400" dirty="0">
                <a:latin typeface="+mn-lt"/>
              </a:rPr>
              <a:t>-</a:t>
            </a:r>
            <a:r>
              <a:rPr lang="en-US" sz="1400" dirty="0" smtClean="0">
                <a:latin typeface="+mn-lt"/>
              </a:rPr>
              <a:t>instance/                                          multi</a:t>
            </a:r>
            <a:r>
              <a:rPr lang="en-US" sz="1400" dirty="0">
                <a:latin typeface="+mn-lt"/>
              </a:rPr>
              <a:t>-tenant </a:t>
            </a:r>
            <a:r>
              <a:rPr lang="en-US" sz="1400" dirty="0" smtClean="0">
                <a:latin typeface="+mn-lt"/>
              </a:rPr>
              <a:t>model</a:t>
            </a:r>
          </a:p>
          <a:p>
            <a:pPr marL="577850" lvl="1" indent="-349250" fontAlgn="auto">
              <a:lnSpc>
                <a:spcPct val="90000"/>
              </a:lnSpc>
              <a:spcBef>
                <a:spcPts val="600"/>
              </a:spcBef>
              <a:spcAft>
                <a:spcPts val="0"/>
              </a:spcAft>
              <a:buClr>
                <a:schemeClr val="accent2"/>
              </a:buClr>
              <a:buSzPct val="90000"/>
              <a:buFont typeface="Wingdings" pitchFamily="2" charset="2"/>
              <a:buChar char=""/>
              <a:defRPr/>
            </a:pPr>
            <a:r>
              <a:rPr lang="en-AU" sz="1400" dirty="0"/>
              <a:t>Cloud security as a </a:t>
            </a:r>
            <a:r>
              <a:rPr lang="en-AU" sz="1400" dirty="0" smtClean="0"/>
              <a:t>service</a:t>
            </a:r>
            <a:endParaRPr lang="en-AU" sz="1400" dirty="0"/>
          </a:p>
        </p:txBody>
      </p:sp>
      <p:sp>
        <p:nvSpPr>
          <p:cNvPr id="7" name="Slide Number Placeholder 6"/>
          <p:cNvSpPr>
            <a:spLocks noGrp="1"/>
          </p:cNvSpPr>
          <p:nvPr>
            <p:ph type="sldNum" sz="quarter" idx="11"/>
          </p:nvPr>
        </p:nvSpPr>
        <p:spPr/>
        <p:txBody>
          <a:bodyPr/>
          <a:lstStyle/>
          <a:p>
            <a:pPr>
              <a:defRPr/>
            </a:pPr>
            <a:fld id="{A89A1157-748B-C24F-9525-1F1C6D15AFA0}" type="slidenum">
              <a:rPr lang="en-US" smtClean="0"/>
              <a:pPr>
                <a:defRPr/>
              </a:pPr>
              <a:t>38</a:t>
            </a:fld>
            <a:endParaRPr lang="en-US"/>
          </a:p>
        </p:txBody>
      </p:sp>
    </p:spTree>
    <p:extLst>
      <p:ext uri="{BB962C8B-B14F-4D97-AF65-F5344CB8AC3E}">
        <p14:creationId xmlns:p14="http://schemas.microsoft.com/office/powerpoint/2010/main" val="1032120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smtClean="0"/>
              <a:t>Relational Databases</a:t>
            </a:r>
            <a:endParaRPr lang="en-US" dirty="0"/>
          </a:p>
        </p:txBody>
      </p:sp>
      <p:sp>
        <p:nvSpPr>
          <p:cNvPr id="208899" name="Rectangle 3"/>
          <p:cNvSpPr>
            <a:spLocks noGrp="1" noChangeArrowheads="1"/>
          </p:cNvSpPr>
          <p:nvPr>
            <p:ph idx="1"/>
          </p:nvPr>
        </p:nvSpPr>
        <p:spPr>
          <a:xfrm>
            <a:off x="457200" y="1124744"/>
            <a:ext cx="8229600" cy="4830763"/>
          </a:xfrm>
        </p:spPr>
        <p:txBody>
          <a:bodyPr/>
          <a:lstStyle/>
          <a:p>
            <a:r>
              <a:rPr lang="en-US" dirty="0" smtClean="0"/>
              <a:t>table of data consisting of rows and columns</a:t>
            </a:r>
          </a:p>
          <a:p>
            <a:pPr lvl="1"/>
            <a:r>
              <a:rPr lang="en-US" dirty="0" smtClean="0"/>
              <a:t>each column holds a particular type of data</a:t>
            </a:r>
          </a:p>
          <a:p>
            <a:pPr lvl="1"/>
            <a:r>
              <a:rPr lang="en-US" dirty="0" smtClean="0"/>
              <a:t>each row contains a specific value for each column</a:t>
            </a:r>
          </a:p>
          <a:p>
            <a:pPr lvl="1"/>
            <a:r>
              <a:rPr lang="en-US" dirty="0" smtClean="0"/>
              <a:t>ideally has one column where all values are unique, forming an identifier/key for that row</a:t>
            </a:r>
          </a:p>
          <a:p>
            <a:pPr lvl="2"/>
            <a:r>
              <a:rPr lang="en-US" dirty="0" smtClean="0"/>
              <a:t>enables the creation of multiple tables linked together by a unique identifier that is present in all tables</a:t>
            </a:r>
          </a:p>
          <a:p>
            <a:r>
              <a:rPr lang="en-US" dirty="0" smtClean="0"/>
              <a:t>use a relational query language to access the database</a:t>
            </a:r>
          </a:p>
          <a:p>
            <a:pPr lvl="1"/>
            <a:r>
              <a:rPr lang="en-US" dirty="0" smtClean="0"/>
              <a:t>request data that fit a given set of criteria</a:t>
            </a:r>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4</a:t>
            </a:fld>
            <a:endParaRPr lang="en-US"/>
          </a:p>
        </p:txBody>
      </p:sp>
    </p:spTree>
    <p:extLst>
      <p:ext uri="{BB962C8B-B14F-4D97-AF65-F5344CB8AC3E}">
        <p14:creationId xmlns:p14="http://schemas.microsoft.com/office/powerpoint/2010/main" val="408576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8899">
                                            <p:txEl>
                                              <p:pRg st="3" end="3"/>
                                            </p:txEl>
                                          </p:spTgt>
                                        </p:tgtEl>
                                        <p:attrNameLst>
                                          <p:attrName>style.visibility</p:attrName>
                                        </p:attrNameLst>
                                      </p:cBhvr>
                                      <p:to>
                                        <p:strVal val="visible"/>
                                      </p:to>
                                    </p:set>
                                    <p:animEffect transition="in" filter="randombar(horizontal)">
                                      <p:cBhvr>
                                        <p:cTn id="7" dur="500"/>
                                        <p:tgtEl>
                                          <p:spTgt spid="208899">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08899">
                                            <p:txEl>
                                              <p:pRg st="4" end="4"/>
                                            </p:txEl>
                                          </p:spTgt>
                                        </p:tgtEl>
                                        <p:attrNameLst>
                                          <p:attrName>style.visibility</p:attrName>
                                        </p:attrNameLst>
                                      </p:cBhvr>
                                      <p:to>
                                        <p:strVal val="visible"/>
                                      </p:to>
                                    </p:set>
                                    <p:animEffect transition="in" filter="randombar(horizontal)">
                                      <p:cBhvr>
                                        <p:cTn id="10" dur="500"/>
                                        <p:tgtEl>
                                          <p:spTgt spid="208899">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08899">
                                            <p:txEl>
                                              <p:pRg st="5" end="5"/>
                                            </p:txEl>
                                          </p:spTgt>
                                        </p:tgtEl>
                                        <p:attrNameLst>
                                          <p:attrName>style.visibility</p:attrName>
                                        </p:attrNameLst>
                                      </p:cBhvr>
                                      <p:to>
                                        <p:strVal val="visible"/>
                                      </p:to>
                                    </p:set>
                                    <p:animEffect transition="in" filter="randombar(horizontal)">
                                      <p:cBhvr>
                                        <p:cTn id="15" dur="500"/>
                                        <p:tgtEl>
                                          <p:spTgt spid="208899">
                                            <p:txEl>
                                              <p:pRg st="5" end="5"/>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08899">
                                            <p:txEl>
                                              <p:pRg st="6" end="6"/>
                                            </p:txEl>
                                          </p:spTgt>
                                        </p:tgtEl>
                                        <p:attrNameLst>
                                          <p:attrName>style.visibility</p:attrName>
                                        </p:attrNameLst>
                                      </p:cBhvr>
                                      <p:to>
                                        <p:strVal val="visible"/>
                                      </p:to>
                                    </p:set>
                                    <p:animEffect transition="in" filter="randombar(horizontal)">
                                      <p:cBhvr>
                                        <p:cTn id="18" dur="500"/>
                                        <p:tgtEl>
                                          <p:spTgt spid="2088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smtClean="0"/>
              <a:t>Relational Database Elements</a:t>
            </a:r>
            <a:endParaRPr lang="en-US" dirty="0"/>
          </a:p>
        </p:txBody>
      </p:sp>
      <p:sp>
        <p:nvSpPr>
          <p:cNvPr id="212995" name="Rectangle 3"/>
          <p:cNvSpPr>
            <a:spLocks noGrp="1" noChangeArrowheads="1"/>
          </p:cNvSpPr>
          <p:nvPr>
            <p:ph idx="1"/>
          </p:nvPr>
        </p:nvSpPr>
        <p:spPr>
          <a:xfrm>
            <a:off x="457200" y="1295401"/>
            <a:ext cx="3970784" cy="4830763"/>
          </a:xfrm>
        </p:spPr>
        <p:txBody>
          <a:bodyPr/>
          <a:lstStyle/>
          <a:p>
            <a:r>
              <a:rPr lang="en-US" sz="2600" dirty="0" smtClean="0"/>
              <a:t>relation / table / file</a:t>
            </a:r>
          </a:p>
          <a:p>
            <a:r>
              <a:rPr lang="en-US" sz="2600" dirty="0" smtClean="0"/>
              <a:t>tuple / row / record</a:t>
            </a:r>
          </a:p>
          <a:p>
            <a:r>
              <a:rPr lang="en-US" sz="2600" dirty="0" smtClean="0"/>
              <a:t>attribute / column / field</a:t>
            </a:r>
            <a:endParaRPr lang="en-US" sz="2600" dirty="0"/>
          </a:p>
        </p:txBody>
      </p:sp>
      <p:graphicFrame>
        <p:nvGraphicFramePr>
          <p:cNvPr id="4" name="Diagram 3"/>
          <p:cNvGraphicFramePr/>
          <p:nvPr>
            <p:extLst>
              <p:ext uri="{D42A27DB-BD31-4B8C-83A1-F6EECF244321}">
                <p14:modId xmlns:p14="http://schemas.microsoft.com/office/powerpoint/2010/main" val="3416762528"/>
              </p:ext>
            </p:extLst>
          </p:nvPr>
        </p:nvGraphicFramePr>
        <p:xfrm>
          <a:off x="4283968" y="1412776"/>
          <a:ext cx="4495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3"/>
          <p:cNvPicPr>
            <a:picLocks noChangeAspect="1"/>
          </p:cNvPicPr>
          <p:nvPr/>
        </p:nvPicPr>
        <p:blipFill>
          <a:blip r:embed="rId8"/>
          <a:srcRect/>
          <a:stretch>
            <a:fillRect/>
          </a:stretch>
        </p:blipFill>
        <p:spPr bwMode="auto">
          <a:xfrm>
            <a:off x="762000" y="4267200"/>
            <a:ext cx="1870075" cy="1828800"/>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A89A1157-748B-C24F-9525-1F1C6D15AFA0}" type="slidenum">
              <a:rPr lang="en-US" smtClean="0"/>
              <a:pPr>
                <a:defRPr/>
              </a:pPr>
              <a:t>5</a:t>
            </a:fld>
            <a:endParaRPr lang="en-US"/>
          </a:p>
        </p:txBody>
      </p:sp>
    </p:spTree>
    <p:extLst>
      <p:ext uri="{BB962C8B-B14F-4D97-AF65-F5344CB8AC3E}">
        <p14:creationId xmlns:p14="http://schemas.microsoft.com/office/powerpoint/2010/main" val="1924042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2080" t="10830" r="17750" b="52644"/>
          <a:stretch/>
        </p:blipFill>
        <p:spPr>
          <a:xfrm>
            <a:off x="242870" y="116632"/>
            <a:ext cx="8581172" cy="6741368"/>
          </a:xfrm>
          <a:prstGeom prst="rect">
            <a:avLst/>
          </a:prstGeom>
          <a:noFill/>
          <a:ln>
            <a:noFill/>
          </a:ln>
        </p:spPr>
      </p:pic>
    </p:spTree>
    <p:extLst>
      <p:ext uri="{BB962C8B-B14F-4D97-AF65-F5344CB8AC3E}">
        <p14:creationId xmlns:p14="http://schemas.microsoft.com/office/powerpoint/2010/main" val="857833878"/>
      </p:ext>
    </p:extLst>
  </p:cSld>
  <p:clrMapOvr>
    <a:masterClrMapping/>
  </p:clrMapOvr>
  <p:transition spd="slow">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5" descr="f2.pdf"/>
          <p:cNvPicPr>
            <a:picLocks noChangeAspect="1"/>
          </p:cNvPicPr>
          <p:nvPr/>
        </p:nvPicPr>
        <p:blipFill>
          <a:blip r:embed="rId3"/>
          <a:srcRect t="4546" r="2353" b="7272"/>
          <a:stretch>
            <a:fillRect/>
          </a:stretch>
        </p:blipFill>
        <p:spPr bwMode="auto">
          <a:xfrm>
            <a:off x="971600" y="592389"/>
            <a:ext cx="6924178" cy="8093195"/>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a:ea typeface="ＭＳ Ｐゴシック" pitchFamily="-109" charset="-128"/>
                <a:cs typeface="ＭＳ Ｐゴシック" pitchFamily="-109" charset="-128"/>
              </a:rPr>
              <a:t>Relational Database Example</a:t>
            </a:r>
            <a:endParaRPr lang="en-US" dirty="0"/>
          </a:p>
        </p:txBody>
      </p:sp>
      <p:sp>
        <p:nvSpPr>
          <p:cNvPr id="2" name="Slide Number Placeholder 1"/>
          <p:cNvSpPr>
            <a:spLocks noGrp="1"/>
          </p:cNvSpPr>
          <p:nvPr>
            <p:ph type="sldNum" sz="quarter" idx="11"/>
          </p:nvPr>
        </p:nvSpPr>
        <p:spPr/>
        <p:txBody>
          <a:bodyPr/>
          <a:lstStyle/>
          <a:p>
            <a:pPr>
              <a:defRPr/>
            </a:pPr>
            <a:fld id="{AAC93E45-6FFA-CF43-93D6-FD7DD4F7F095}" type="slidenum">
              <a:rPr lang="en-US" smtClean="0"/>
              <a:pPr>
                <a:defRPr/>
              </a:pPr>
              <a:t>7</a:t>
            </a:fld>
            <a:endParaRPr lang="en-US"/>
          </a:p>
        </p:txBody>
      </p:sp>
    </p:spTree>
    <p:extLst>
      <p:ext uri="{BB962C8B-B14F-4D97-AF65-F5344CB8AC3E}">
        <p14:creationId xmlns:p14="http://schemas.microsoft.com/office/powerpoint/2010/main" val="3300357509"/>
      </p:ext>
    </p:extLst>
  </p:cSld>
  <p:clrMapOvr>
    <a:masterClrMapping/>
  </p:clrMapOvr>
  <p:transition spd="med">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fontAlgn="auto" hangingPunct="1">
              <a:spcAft>
                <a:spcPts val="0"/>
              </a:spcAft>
              <a:defRPr/>
            </a:pPr>
            <a:r>
              <a:rPr lang="en-US" sz="3600" dirty="0" smtClean="0">
                <a:ea typeface="+mj-ea"/>
                <a:cs typeface="+mj-cs"/>
              </a:rPr>
              <a:t>Relational Database Example</a:t>
            </a:r>
            <a:endParaRPr lang="en-US" sz="3600" dirty="0">
              <a:ea typeface="+mj-ea"/>
              <a:cs typeface="+mj-cs"/>
            </a:endParaRPr>
          </a:p>
        </p:txBody>
      </p:sp>
      <p:sp>
        <p:nvSpPr>
          <p:cNvPr id="2" name="Slide Number Placeholder 1"/>
          <p:cNvSpPr>
            <a:spLocks noGrp="1"/>
          </p:cNvSpPr>
          <p:nvPr>
            <p:ph type="sldNum" sz="quarter" idx="11"/>
          </p:nvPr>
        </p:nvSpPr>
        <p:spPr/>
        <p:txBody>
          <a:bodyPr/>
          <a:lstStyle/>
          <a:p>
            <a:pPr>
              <a:defRPr/>
            </a:pPr>
            <a:fld id="{AAC93E45-6FFA-CF43-93D6-FD7DD4F7F095}" type="slidenum">
              <a:rPr lang="en-US" smtClean="0"/>
              <a:pPr>
                <a:defRPr/>
              </a:pPr>
              <a:t>8</a:t>
            </a:fld>
            <a:endParaRPr lang="en-US"/>
          </a:p>
        </p:txBody>
      </p:sp>
      <p:pic>
        <p:nvPicPr>
          <p:cNvPr id="29699" name="Picture 5" descr="f3.pdf"/>
          <p:cNvPicPr>
            <a:picLocks noChangeAspect="1"/>
          </p:cNvPicPr>
          <p:nvPr/>
        </p:nvPicPr>
        <p:blipFill>
          <a:blip r:embed="rId3"/>
          <a:srcRect l="9091" r="15456" b="4706"/>
          <a:stretch>
            <a:fillRect/>
          </a:stretch>
        </p:blipFill>
        <p:spPr bwMode="auto">
          <a:xfrm>
            <a:off x="1187624" y="548680"/>
            <a:ext cx="6646863" cy="6858000"/>
          </a:xfrm>
          <a:prstGeom prst="rect">
            <a:avLst/>
          </a:prstGeom>
          <a:noFill/>
          <a:ln w="9525">
            <a:noFill/>
            <a:miter lim="800000"/>
            <a:headEnd/>
            <a:tailEnd/>
          </a:ln>
        </p:spPr>
      </p:pic>
    </p:spTree>
    <p:extLst>
      <p:ext uri="{BB962C8B-B14F-4D97-AF65-F5344CB8AC3E}">
        <p14:creationId xmlns:p14="http://schemas.microsoft.com/office/powerpoint/2010/main" val="2997554064"/>
      </p:ext>
    </p:extLst>
  </p:cSld>
  <p:clrMapOvr>
    <a:masterClrMapping/>
  </p:clrMapOvr>
  <p:transition spd="med">
    <p:wheel spokes="3"/>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sz="4000" dirty="0" smtClean="0"/>
              <a:t>Structured Query Language (SQL)</a:t>
            </a:r>
            <a:endParaRPr lang="en-US" sz="4000" dirty="0"/>
          </a:p>
        </p:txBody>
      </p:sp>
      <p:sp>
        <p:nvSpPr>
          <p:cNvPr id="217091" name="Rectangle 3"/>
          <p:cNvSpPr>
            <a:spLocks noGrp="1" noChangeArrowheads="1"/>
          </p:cNvSpPr>
          <p:nvPr>
            <p:ph idx="1"/>
          </p:nvPr>
        </p:nvSpPr>
        <p:spPr/>
        <p:txBody>
          <a:bodyPr/>
          <a:lstStyle/>
          <a:p>
            <a:pPr lvl="1"/>
            <a:r>
              <a:rPr lang="en-US" smtClean="0"/>
              <a:t>originally developed by IBM in the mid-1970s</a:t>
            </a:r>
          </a:p>
          <a:p>
            <a:pPr lvl="1"/>
            <a:r>
              <a:rPr lang="en-US" smtClean="0"/>
              <a:t>standardized language to define, manipulate, and query data in a relational database</a:t>
            </a:r>
          </a:p>
          <a:p>
            <a:pPr lvl="1"/>
            <a:r>
              <a:rPr lang="en-US" smtClean="0"/>
              <a:t>several similar versions of ANSI/ISO standard</a:t>
            </a:r>
            <a:endParaRPr lang="en-US" dirty="0" smtClean="0"/>
          </a:p>
        </p:txBody>
      </p:sp>
      <p:graphicFrame>
        <p:nvGraphicFramePr>
          <p:cNvPr id="4" name="Diagram 3"/>
          <p:cNvGraphicFramePr/>
          <p:nvPr>
            <p:extLst>
              <p:ext uri="{D42A27DB-BD31-4B8C-83A1-F6EECF244321}">
                <p14:modId xmlns:p14="http://schemas.microsoft.com/office/powerpoint/2010/main" val="784505695"/>
              </p:ext>
            </p:extLst>
          </p:nvPr>
        </p:nvGraphicFramePr>
        <p:xfrm>
          <a:off x="1475656" y="3502496"/>
          <a:ext cx="6096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1"/>
          </p:nvPr>
        </p:nvSpPr>
        <p:spPr/>
        <p:txBody>
          <a:bodyPr/>
          <a:lstStyle/>
          <a:p>
            <a:pPr>
              <a:defRPr/>
            </a:pPr>
            <a:fld id="{A89A1157-748B-C24F-9525-1F1C6D15AFA0}" type="slidenum">
              <a:rPr lang="en-US" smtClean="0"/>
              <a:pPr>
                <a:defRPr/>
              </a:pPr>
              <a:t>9</a:t>
            </a:fld>
            <a:endParaRPr lang="en-US"/>
          </a:p>
        </p:txBody>
      </p:sp>
    </p:spTree>
    <p:extLst>
      <p:ext uri="{BB962C8B-B14F-4D97-AF65-F5344CB8AC3E}">
        <p14:creationId xmlns:p14="http://schemas.microsoft.com/office/powerpoint/2010/main" val="2101707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theme1.xml><?xml version="1.0" encoding="utf-8"?>
<a:theme xmlns:a="http://schemas.openxmlformats.org/drawingml/2006/main" name="UN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13581</TotalTime>
  <Words>12330</Words>
  <Application>Microsoft Office PowerPoint</Application>
  <PresentationFormat>On-screen Show (4:3)</PresentationFormat>
  <Paragraphs>1245</Paragraphs>
  <Slides>38</Slides>
  <Notes>37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7" baseType="lpstr">
      <vt:lpstr>ＭＳ Ｐゴシック</vt:lpstr>
      <vt:lpstr>Arial</vt:lpstr>
      <vt:lpstr>Calibri</vt:lpstr>
      <vt:lpstr>Courier New</vt:lpstr>
      <vt:lpstr>Symbol</vt:lpstr>
      <vt:lpstr>Times New Roman</vt:lpstr>
      <vt:lpstr>Wingdings</vt:lpstr>
      <vt:lpstr>UNR</vt:lpstr>
      <vt:lpstr>Document</vt:lpstr>
      <vt:lpstr>Lecture 9 Database Security</vt:lpstr>
      <vt:lpstr>Databases</vt:lpstr>
      <vt:lpstr>DBMS Architecture</vt:lpstr>
      <vt:lpstr>Relational Databases</vt:lpstr>
      <vt:lpstr>Relational Database Elements</vt:lpstr>
      <vt:lpstr>PowerPoint Presentation</vt:lpstr>
      <vt:lpstr>Relational Database Example</vt:lpstr>
      <vt:lpstr>Relational Database Example</vt:lpstr>
      <vt:lpstr>Structured Query Language (SQL)</vt:lpstr>
      <vt:lpstr>SQL Injection Attacks (SQLi)</vt:lpstr>
      <vt:lpstr>PowerPoint Presentation</vt:lpstr>
      <vt:lpstr>Injection Technique</vt:lpstr>
      <vt:lpstr>SQLi Attack Avenues</vt:lpstr>
      <vt:lpstr>PowerPoint Presentation</vt:lpstr>
      <vt:lpstr>Inband Attacks</vt:lpstr>
      <vt:lpstr>Inferential Attack</vt:lpstr>
      <vt:lpstr>Out-of-Band Attack</vt:lpstr>
      <vt:lpstr>SQLi Countermeasures</vt:lpstr>
      <vt:lpstr>Database Access Control</vt:lpstr>
      <vt:lpstr>SQL Access Controls</vt:lpstr>
      <vt:lpstr>Cascading Authorizations</vt:lpstr>
      <vt:lpstr>Role-Based Access Control (RBAC)</vt:lpstr>
      <vt:lpstr>Fixed Roles in Microsoft SQL  Server</vt:lpstr>
      <vt:lpstr>Inference</vt:lpstr>
      <vt:lpstr>Inference Example</vt:lpstr>
      <vt:lpstr>Inference Detection</vt:lpstr>
      <vt:lpstr>Statistical Databases (SDB)</vt:lpstr>
      <vt:lpstr>Statistical Database Example</vt:lpstr>
      <vt:lpstr>Statistical Database Security</vt:lpstr>
      <vt:lpstr>Some Queries of a Statistical Database</vt:lpstr>
      <vt:lpstr>Protecting Against Inference</vt:lpstr>
      <vt:lpstr>Perturbation</vt:lpstr>
      <vt:lpstr>Other Query Restrictions</vt:lpstr>
      <vt:lpstr>Tracker Attacks</vt:lpstr>
      <vt:lpstr>Database Encryption</vt:lpstr>
      <vt:lpstr>Database Encryption</vt:lpstr>
      <vt:lpstr>Encryption Scheme</vt:lpstr>
      <vt:lpstr>Summary</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Brown;Mehmet Gunes</dc:creator>
  <cp:lastModifiedBy>Mehmet H Gunes</cp:lastModifiedBy>
  <cp:revision>242</cp:revision>
  <cp:lastPrinted>2012-02-15T18:40:28Z</cp:lastPrinted>
  <dcterms:created xsi:type="dcterms:W3CDTF">2011-10-15T19:00:50Z</dcterms:created>
  <dcterms:modified xsi:type="dcterms:W3CDTF">2014-09-25T12:49:18Z</dcterms:modified>
</cp:coreProperties>
</file>